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7" r:id="rId7"/>
    <p:sldId id="282" r:id="rId8"/>
    <p:sldId id="268" r:id="rId9"/>
    <p:sldId id="277" r:id="rId10"/>
    <p:sldId id="278" r:id="rId11"/>
    <p:sldId id="279" r:id="rId12"/>
    <p:sldId id="280" r:id="rId13"/>
    <p:sldId id="281" r:id="rId14"/>
    <p:sldId id="263" r:id="rId15"/>
    <p:sldId id="270" r:id="rId16"/>
    <p:sldId id="273" r:id="rId17"/>
    <p:sldId id="274" r:id="rId18"/>
    <p:sldId id="275" r:id="rId19"/>
    <p:sldId id="264" r:id="rId20"/>
    <p:sldId id="25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3E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7" d="100"/>
          <a:sy n="77" d="100"/>
        </p:scale>
        <p:origin x="835"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a:solidFill>
          <a:schemeClr val="accent2">
            <a:lumMod val="60000"/>
            <a:lumOff val="40000"/>
          </a:schemeClr>
        </a:solidFill>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BD8018-A44D-43C1-B8F7-7CB6903AAF9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fr-FR"/>
        </a:p>
      </dgm:t>
    </dgm:pt>
    <dgm:pt modelId="{1D9A36CF-450C-4EA4-932B-E537CE9832B5}">
      <dgm:prSet phldrT="[Texte]" custT="1"/>
      <dgm:spPr/>
      <dgm:t>
        <a:bodyPr/>
        <a:lstStyle/>
        <a:p>
          <a:r>
            <a:rPr lang="fr-FR" sz="2400" kern="1200" dirty="0">
              <a:solidFill>
                <a:schemeClr val="dk1"/>
              </a:solidFill>
              <a:latin typeface="+mn-lt"/>
              <a:ea typeface="+mn-ea"/>
              <a:cs typeface="+mn-cs"/>
            </a:rPr>
            <a:t>aux particularités de territoire </a:t>
          </a:r>
        </a:p>
      </dgm:t>
    </dgm:pt>
    <dgm:pt modelId="{E3403CDC-F0D5-4C3F-85E7-638DDC6244D5}" type="parTrans" cxnId="{06866BBF-4E3C-4075-8014-D3209F223EA2}">
      <dgm:prSet/>
      <dgm:spPr/>
      <dgm:t>
        <a:bodyPr/>
        <a:lstStyle/>
        <a:p>
          <a:endParaRPr lang="fr-FR"/>
        </a:p>
      </dgm:t>
    </dgm:pt>
    <dgm:pt modelId="{4AFB0115-B994-42F9-BC44-64053B10A2A5}" type="sibTrans" cxnId="{06866BBF-4E3C-4075-8014-D3209F223EA2}">
      <dgm:prSet/>
      <dgm:spPr/>
      <dgm:t>
        <a:bodyPr/>
        <a:lstStyle/>
        <a:p>
          <a:endParaRPr lang="fr-FR"/>
        </a:p>
      </dgm:t>
    </dgm:pt>
    <dgm:pt modelId="{E91EFCB8-B59C-4EF6-B693-8F435A131801}">
      <dgm:prSet phldrT="[Texte]"/>
      <dgm:spPr/>
      <dgm:t>
        <a:bodyPr/>
        <a:lstStyle/>
        <a:p>
          <a:r>
            <a:rPr lang="fr-FR" dirty="0">
              <a:solidFill>
                <a:schemeClr val="tx1"/>
              </a:solidFill>
            </a:rPr>
            <a:t>au fonctionnement des dispositifs de participation citoyenne</a:t>
          </a:r>
        </a:p>
      </dgm:t>
    </dgm:pt>
    <dgm:pt modelId="{7D852923-072A-45DB-BD50-976E5D74C8BD}" type="parTrans" cxnId="{63C3FE11-08F4-4EC8-B11C-6200C871F671}">
      <dgm:prSet/>
      <dgm:spPr/>
      <dgm:t>
        <a:bodyPr/>
        <a:lstStyle/>
        <a:p>
          <a:endParaRPr lang="fr-FR"/>
        </a:p>
      </dgm:t>
    </dgm:pt>
    <dgm:pt modelId="{5542EE5A-D711-49B6-83D5-753AF169F79B}" type="sibTrans" cxnId="{63C3FE11-08F4-4EC8-B11C-6200C871F671}">
      <dgm:prSet/>
      <dgm:spPr/>
      <dgm:t>
        <a:bodyPr/>
        <a:lstStyle/>
        <a:p>
          <a:endParaRPr lang="fr-FR"/>
        </a:p>
      </dgm:t>
    </dgm:pt>
    <dgm:pt modelId="{2E9F4146-B9A5-444A-8E14-9954F4EBEA33}">
      <dgm:prSet phldrT="[Texte]"/>
      <dgm:spPr/>
      <dgm:t>
        <a:bodyPr/>
        <a:lstStyle/>
        <a:p>
          <a:r>
            <a:rPr lang="fr-FR" dirty="0">
              <a:solidFill>
                <a:schemeClr val="tx1"/>
              </a:solidFill>
            </a:rPr>
            <a:t>à la prise en compte de la participation citoyenne dans les processus décisionnels</a:t>
          </a:r>
        </a:p>
      </dgm:t>
    </dgm:pt>
    <dgm:pt modelId="{7AD8BCE4-FE0E-4B96-8EC0-4DBB9A57FDFF}" type="parTrans" cxnId="{7BCE7F2F-6A33-4748-9D2D-96D34B9700AC}">
      <dgm:prSet/>
      <dgm:spPr/>
      <dgm:t>
        <a:bodyPr/>
        <a:lstStyle/>
        <a:p>
          <a:endParaRPr lang="fr-FR"/>
        </a:p>
      </dgm:t>
    </dgm:pt>
    <dgm:pt modelId="{78E23B15-0E65-4F97-9487-22528CD70D35}" type="sibTrans" cxnId="{7BCE7F2F-6A33-4748-9D2D-96D34B9700AC}">
      <dgm:prSet/>
      <dgm:spPr/>
      <dgm:t>
        <a:bodyPr/>
        <a:lstStyle/>
        <a:p>
          <a:endParaRPr lang="fr-FR"/>
        </a:p>
      </dgm:t>
    </dgm:pt>
    <dgm:pt modelId="{EFF2D300-A897-4267-9F94-88BF78D5C88B}" type="pres">
      <dgm:prSet presAssocID="{00BD8018-A44D-43C1-B8F7-7CB6903AAF97}" presName="Name0" presStyleCnt="0">
        <dgm:presLayoutVars>
          <dgm:chMax val="7"/>
          <dgm:chPref val="7"/>
          <dgm:dir/>
        </dgm:presLayoutVars>
      </dgm:prSet>
      <dgm:spPr/>
    </dgm:pt>
    <dgm:pt modelId="{FB133C2A-5733-4585-BEC7-09E1D0E342EE}" type="pres">
      <dgm:prSet presAssocID="{00BD8018-A44D-43C1-B8F7-7CB6903AAF97}" presName="Name1" presStyleCnt="0"/>
      <dgm:spPr/>
    </dgm:pt>
    <dgm:pt modelId="{FBBD5AE3-61B2-443C-917E-FA81E14BDC22}" type="pres">
      <dgm:prSet presAssocID="{00BD8018-A44D-43C1-B8F7-7CB6903AAF97}" presName="cycle" presStyleCnt="0"/>
      <dgm:spPr/>
    </dgm:pt>
    <dgm:pt modelId="{20CF5823-9197-437F-B89F-BA2316339160}" type="pres">
      <dgm:prSet presAssocID="{00BD8018-A44D-43C1-B8F7-7CB6903AAF97}" presName="srcNode" presStyleLbl="node1" presStyleIdx="0" presStyleCnt="3"/>
      <dgm:spPr/>
    </dgm:pt>
    <dgm:pt modelId="{581FA11A-13A0-4994-BE0A-6C18B6C13EC4}" type="pres">
      <dgm:prSet presAssocID="{00BD8018-A44D-43C1-B8F7-7CB6903AAF97}" presName="conn" presStyleLbl="parChTrans1D2" presStyleIdx="0" presStyleCnt="1"/>
      <dgm:spPr/>
    </dgm:pt>
    <dgm:pt modelId="{4AD633BD-3F9B-4930-98D2-1AE560ABD0BC}" type="pres">
      <dgm:prSet presAssocID="{00BD8018-A44D-43C1-B8F7-7CB6903AAF97}" presName="extraNode" presStyleLbl="node1" presStyleIdx="0" presStyleCnt="3"/>
      <dgm:spPr/>
    </dgm:pt>
    <dgm:pt modelId="{40AFA4EB-7022-478F-8DB0-7E29CBCDC2F5}" type="pres">
      <dgm:prSet presAssocID="{00BD8018-A44D-43C1-B8F7-7CB6903AAF97}" presName="dstNode" presStyleLbl="node1" presStyleIdx="0" presStyleCnt="3"/>
      <dgm:spPr/>
    </dgm:pt>
    <dgm:pt modelId="{37575822-8A47-47A8-84B5-4E6C75E31DE6}" type="pres">
      <dgm:prSet presAssocID="{1D9A36CF-450C-4EA4-932B-E537CE9832B5}" presName="text_1" presStyleLbl="node1" presStyleIdx="0" presStyleCnt="3">
        <dgm:presLayoutVars>
          <dgm:bulletEnabled val="1"/>
        </dgm:presLayoutVars>
      </dgm:prSet>
      <dgm:spPr/>
    </dgm:pt>
    <dgm:pt modelId="{62A2E981-6847-42C3-9636-F0E5E22D03D9}" type="pres">
      <dgm:prSet presAssocID="{1D9A36CF-450C-4EA4-932B-E537CE9832B5}" presName="accent_1" presStyleCnt="0"/>
      <dgm:spPr/>
    </dgm:pt>
    <dgm:pt modelId="{0CD54519-C47F-4CBD-9E0C-A410E459EC47}" type="pres">
      <dgm:prSet presAssocID="{1D9A36CF-450C-4EA4-932B-E537CE9832B5}" presName="accentRepeatNode" presStyleLbl="solidFgAcc1" presStyleIdx="0" presStyleCnt="3"/>
      <dgm:spPr/>
    </dgm:pt>
    <dgm:pt modelId="{FF27BE4C-426B-4F06-80E1-134E062EF011}" type="pres">
      <dgm:prSet presAssocID="{E91EFCB8-B59C-4EF6-B693-8F435A131801}" presName="text_2" presStyleLbl="node1" presStyleIdx="1" presStyleCnt="3">
        <dgm:presLayoutVars>
          <dgm:bulletEnabled val="1"/>
        </dgm:presLayoutVars>
      </dgm:prSet>
      <dgm:spPr/>
    </dgm:pt>
    <dgm:pt modelId="{AF4EDCCA-946B-4C58-82CC-BB29B19EDEBE}" type="pres">
      <dgm:prSet presAssocID="{E91EFCB8-B59C-4EF6-B693-8F435A131801}" presName="accent_2" presStyleCnt="0"/>
      <dgm:spPr/>
    </dgm:pt>
    <dgm:pt modelId="{F5056FA8-2CDE-49E3-8125-9FE0EA999D14}" type="pres">
      <dgm:prSet presAssocID="{E91EFCB8-B59C-4EF6-B693-8F435A131801}" presName="accentRepeatNode" presStyleLbl="solidFgAcc1" presStyleIdx="1" presStyleCnt="3"/>
      <dgm:spPr/>
    </dgm:pt>
    <dgm:pt modelId="{8CBBD5A2-EEB3-4469-B8DA-F608569A1D24}" type="pres">
      <dgm:prSet presAssocID="{2E9F4146-B9A5-444A-8E14-9954F4EBEA33}" presName="text_3" presStyleLbl="node1" presStyleIdx="2" presStyleCnt="3">
        <dgm:presLayoutVars>
          <dgm:bulletEnabled val="1"/>
        </dgm:presLayoutVars>
      </dgm:prSet>
      <dgm:spPr/>
    </dgm:pt>
    <dgm:pt modelId="{AA86317D-102F-4D43-9F7A-DCC254FFC785}" type="pres">
      <dgm:prSet presAssocID="{2E9F4146-B9A5-444A-8E14-9954F4EBEA33}" presName="accent_3" presStyleCnt="0"/>
      <dgm:spPr/>
    </dgm:pt>
    <dgm:pt modelId="{F3E872C1-9229-44EA-8D4B-6D1404D0B887}" type="pres">
      <dgm:prSet presAssocID="{2E9F4146-B9A5-444A-8E14-9954F4EBEA33}" presName="accentRepeatNode" presStyleLbl="solidFgAcc1" presStyleIdx="2" presStyleCnt="3"/>
      <dgm:spPr/>
    </dgm:pt>
  </dgm:ptLst>
  <dgm:cxnLst>
    <dgm:cxn modelId="{1802EC0C-B3EF-4965-A4E1-2FB13C6769DA}" type="presOf" srcId="{1D9A36CF-450C-4EA4-932B-E537CE9832B5}" destId="{37575822-8A47-47A8-84B5-4E6C75E31DE6}" srcOrd="0" destOrd="0" presId="urn:microsoft.com/office/officeart/2008/layout/VerticalCurvedList"/>
    <dgm:cxn modelId="{63C3FE11-08F4-4EC8-B11C-6200C871F671}" srcId="{00BD8018-A44D-43C1-B8F7-7CB6903AAF97}" destId="{E91EFCB8-B59C-4EF6-B693-8F435A131801}" srcOrd="1" destOrd="0" parTransId="{7D852923-072A-45DB-BD50-976E5D74C8BD}" sibTransId="{5542EE5A-D711-49B6-83D5-753AF169F79B}"/>
    <dgm:cxn modelId="{DE274C2E-C84C-40E0-81B4-FDE95A9DE1E3}" type="presOf" srcId="{00BD8018-A44D-43C1-B8F7-7CB6903AAF97}" destId="{EFF2D300-A897-4267-9F94-88BF78D5C88B}" srcOrd="0" destOrd="0" presId="urn:microsoft.com/office/officeart/2008/layout/VerticalCurvedList"/>
    <dgm:cxn modelId="{7BCE7F2F-6A33-4748-9D2D-96D34B9700AC}" srcId="{00BD8018-A44D-43C1-B8F7-7CB6903AAF97}" destId="{2E9F4146-B9A5-444A-8E14-9954F4EBEA33}" srcOrd="2" destOrd="0" parTransId="{7AD8BCE4-FE0E-4B96-8EC0-4DBB9A57FDFF}" sibTransId="{78E23B15-0E65-4F97-9487-22528CD70D35}"/>
    <dgm:cxn modelId="{D2419735-3071-477E-B501-EB64954715E1}" type="presOf" srcId="{2E9F4146-B9A5-444A-8E14-9954F4EBEA33}" destId="{8CBBD5A2-EEB3-4469-B8DA-F608569A1D24}" srcOrd="0" destOrd="0" presId="urn:microsoft.com/office/officeart/2008/layout/VerticalCurvedList"/>
    <dgm:cxn modelId="{24D7FC71-29E6-4CFE-B918-2FC080DAC8CA}" type="presOf" srcId="{4AFB0115-B994-42F9-BC44-64053B10A2A5}" destId="{581FA11A-13A0-4994-BE0A-6C18B6C13EC4}" srcOrd="0" destOrd="0" presId="urn:microsoft.com/office/officeart/2008/layout/VerticalCurvedList"/>
    <dgm:cxn modelId="{4EFB9FAA-961B-472C-BDB9-F55ED588E0DA}" type="presOf" srcId="{E91EFCB8-B59C-4EF6-B693-8F435A131801}" destId="{FF27BE4C-426B-4F06-80E1-134E062EF011}" srcOrd="0" destOrd="0" presId="urn:microsoft.com/office/officeart/2008/layout/VerticalCurvedList"/>
    <dgm:cxn modelId="{06866BBF-4E3C-4075-8014-D3209F223EA2}" srcId="{00BD8018-A44D-43C1-B8F7-7CB6903AAF97}" destId="{1D9A36CF-450C-4EA4-932B-E537CE9832B5}" srcOrd="0" destOrd="0" parTransId="{E3403CDC-F0D5-4C3F-85E7-638DDC6244D5}" sibTransId="{4AFB0115-B994-42F9-BC44-64053B10A2A5}"/>
    <dgm:cxn modelId="{76058A25-3487-4F86-8417-CBA511872566}" type="presParOf" srcId="{EFF2D300-A897-4267-9F94-88BF78D5C88B}" destId="{FB133C2A-5733-4585-BEC7-09E1D0E342EE}" srcOrd="0" destOrd="0" presId="urn:microsoft.com/office/officeart/2008/layout/VerticalCurvedList"/>
    <dgm:cxn modelId="{EC375F99-BD13-4795-90DD-FFBCE1805A77}" type="presParOf" srcId="{FB133C2A-5733-4585-BEC7-09E1D0E342EE}" destId="{FBBD5AE3-61B2-443C-917E-FA81E14BDC22}" srcOrd="0" destOrd="0" presId="urn:microsoft.com/office/officeart/2008/layout/VerticalCurvedList"/>
    <dgm:cxn modelId="{E44024AC-E948-47E4-9E61-3C42F22A3A1B}" type="presParOf" srcId="{FBBD5AE3-61B2-443C-917E-FA81E14BDC22}" destId="{20CF5823-9197-437F-B89F-BA2316339160}" srcOrd="0" destOrd="0" presId="urn:microsoft.com/office/officeart/2008/layout/VerticalCurvedList"/>
    <dgm:cxn modelId="{297A04F9-5826-4897-8204-9A06D0E2D868}" type="presParOf" srcId="{FBBD5AE3-61B2-443C-917E-FA81E14BDC22}" destId="{581FA11A-13A0-4994-BE0A-6C18B6C13EC4}" srcOrd="1" destOrd="0" presId="urn:microsoft.com/office/officeart/2008/layout/VerticalCurvedList"/>
    <dgm:cxn modelId="{455FD50B-4DFD-43BB-91A1-817DED95ECB8}" type="presParOf" srcId="{FBBD5AE3-61B2-443C-917E-FA81E14BDC22}" destId="{4AD633BD-3F9B-4930-98D2-1AE560ABD0BC}" srcOrd="2" destOrd="0" presId="urn:microsoft.com/office/officeart/2008/layout/VerticalCurvedList"/>
    <dgm:cxn modelId="{68CE0901-5A10-4A55-A59B-8E10886B36AD}" type="presParOf" srcId="{FBBD5AE3-61B2-443C-917E-FA81E14BDC22}" destId="{40AFA4EB-7022-478F-8DB0-7E29CBCDC2F5}" srcOrd="3" destOrd="0" presId="urn:microsoft.com/office/officeart/2008/layout/VerticalCurvedList"/>
    <dgm:cxn modelId="{AA074B7A-B599-44A8-9F01-709533DA7D36}" type="presParOf" srcId="{FB133C2A-5733-4585-BEC7-09E1D0E342EE}" destId="{37575822-8A47-47A8-84B5-4E6C75E31DE6}" srcOrd="1" destOrd="0" presId="urn:microsoft.com/office/officeart/2008/layout/VerticalCurvedList"/>
    <dgm:cxn modelId="{663EFC6B-E485-4742-8B44-A00458ADDC7D}" type="presParOf" srcId="{FB133C2A-5733-4585-BEC7-09E1D0E342EE}" destId="{62A2E981-6847-42C3-9636-F0E5E22D03D9}" srcOrd="2" destOrd="0" presId="urn:microsoft.com/office/officeart/2008/layout/VerticalCurvedList"/>
    <dgm:cxn modelId="{B5A976FB-B93C-4C96-90B1-4AED923E738A}" type="presParOf" srcId="{62A2E981-6847-42C3-9636-F0E5E22D03D9}" destId="{0CD54519-C47F-4CBD-9E0C-A410E459EC47}" srcOrd="0" destOrd="0" presId="urn:microsoft.com/office/officeart/2008/layout/VerticalCurvedList"/>
    <dgm:cxn modelId="{1B5F71CF-EC28-4506-891C-F1C311D57204}" type="presParOf" srcId="{FB133C2A-5733-4585-BEC7-09E1D0E342EE}" destId="{FF27BE4C-426B-4F06-80E1-134E062EF011}" srcOrd="3" destOrd="0" presId="urn:microsoft.com/office/officeart/2008/layout/VerticalCurvedList"/>
    <dgm:cxn modelId="{A30AB136-5F63-442D-B7F5-8E2AC2053744}" type="presParOf" srcId="{FB133C2A-5733-4585-BEC7-09E1D0E342EE}" destId="{AF4EDCCA-946B-4C58-82CC-BB29B19EDEBE}" srcOrd="4" destOrd="0" presId="urn:microsoft.com/office/officeart/2008/layout/VerticalCurvedList"/>
    <dgm:cxn modelId="{9D40AF27-E270-4B00-BDA6-017715909E75}" type="presParOf" srcId="{AF4EDCCA-946B-4C58-82CC-BB29B19EDEBE}" destId="{F5056FA8-2CDE-49E3-8125-9FE0EA999D14}" srcOrd="0" destOrd="0" presId="urn:microsoft.com/office/officeart/2008/layout/VerticalCurvedList"/>
    <dgm:cxn modelId="{C5705D5A-6FF0-446F-95B1-0CFC023A34F8}" type="presParOf" srcId="{FB133C2A-5733-4585-BEC7-09E1D0E342EE}" destId="{8CBBD5A2-EEB3-4469-B8DA-F608569A1D24}" srcOrd="5" destOrd="0" presId="urn:microsoft.com/office/officeart/2008/layout/VerticalCurvedList"/>
    <dgm:cxn modelId="{50D64671-3A04-4ACA-96DD-7701E2CB3FE9}" type="presParOf" srcId="{FB133C2A-5733-4585-BEC7-09E1D0E342EE}" destId="{AA86317D-102F-4D43-9F7A-DCC254FFC785}" srcOrd="6" destOrd="0" presId="urn:microsoft.com/office/officeart/2008/layout/VerticalCurvedList"/>
    <dgm:cxn modelId="{94C2E747-64B6-4E58-A8F1-CC2D73842949}" type="presParOf" srcId="{AA86317D-102F-4D43-9F7A-DCC254FFC785}" destId="{F3E872C1-9229-44EA-8D4B-6D1404D0B88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BD8018-A44D-43C1-B8F7-7CB6903AAF9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fr-FR"/>
        </a:p>
      </dgm:t>
    </dgm:pt>
    <dgm:pt modelId="{1D9A36CF-450C-4EA4-932B-E537CE9832B5}">
      <dgm:prSet phldrT="[Texte]" custT="1"/>
      <dgm:spPr/>
      <dgm:t>
        <a:bodyPr/>
        <a:lstStyle/>
        <a:p>
          <a:r>
            <a:rPr lang="fr-FR" sz="2400" kern="1200" dirty="0">
              <a:solidFill>
                <a:schemeClr val="dk1"/>
              </a:solidFill>
              <a:latin typeface="+mn-lt"/>
              <a:ea typeface="+mn-ea"/>
              <a:cs typeface="+mn-cs"/>
            </a:rPr>
            <a:t>Les facteurs liés aux particularités de territoire </a:t>
          </a:r>
        </a:p>
      </dgm:t>
    </dgm:pt>
    <dgm:pt modelId="{E3403CDC-F0D5-4C3F-85E7-638DDC6244D5}" type="parTrans" cxnId="{06866BBF-4E3C-4075-8014-D3209F223EA2}">
      <dgm:prSet/>
      <dgm:spPr/>
      <dgm:t>
        <a:bodyPr/>
        <a:lstStyle/>
        <a:p>
          <a:endParaRPr lang="fr-FR"/>
        </a:p>
      </dgm:t>
    </dgm:pt>
    <dgm:pt modelId="{4AFB0115-B994-42F9-BC44-64053B10A2A5}" type="sibTrans" cxnId="{06866BBF-4E3C-4075-8014-D3209F223EA2}">
      <dgm:prSet/>
      <dgm:spPr/>
      <dgm:t>
        <a:bodyPr/>
        <a:lstStyle/>
        <a:p>
          <a:endParaRPr lang="fr-FR"/>
        </a:p>
      </dgm:t>
    </dgm:pt>
    <dgm:pt modelId="{EFF2D300-A897-4267-9F94-88BF78D5C88B}" type="pres">
      <dgm:prSet presAssocID="{00BD8018-A44D-43C1-B8F7-7CB6903AAF97}" presName="Name0" presStyleCnt="0">
        <dgm:presLayoutVars>
          <dgm:chMax val="7"/>
          <dgm:chPref val="7"/>
          <dgm:dir/>
        </dgm:presLayoutVars>
      </dgm:prSet>
      <dgm:spPr/>
    </dgm:pt>
    <dgm:pt modelId="{FB133C2A-5733-4585-BEC7-09E1D0E342EE}" type="pres">
      <dgm:prSet presAssocID="{00BD8018-A44D-43C1-B8F7-7CB6903AAF97}" presName="Name1" presStyleCnt="0"/>
      <dgm:spPr/>
    </dgm:pt>
    <dgm:pt modelId="{FBBD5AE3-61B2-443C-917E-FA81E14BDC22}" type="pres">
      <dgm:prSet presAssocID="{00BD8018-A44D-43C1-B8F7-7CB6903AAF97}" presName="cycle" presStyleCnt="0"/>
      <dgm:spPr/>
    </dgm:pt>
    <dgm:pt modelId="{20CF5823-9197-437F-B89F-BA2316339160}" type="pres">
      <dgm:prSet presAssocID="{00BD8018-A44D-43C1-B8F7-7CB6903AAF97}" presName="srcNode" presStyleLbl="node1" presStyleIdx="0" presStyleCnt="1"/>
      <dgm:spPr/>
    </dgm:pt>
    <dgm:pt modelId="{581FA11A-13A0-4994-BE0A-6C18B6C13EC4}" type="pres">
      <dgm:prSet presAssocID="{00BD8018-A44D-43C1-B8F7-7CB6903AAF97}" presName="conn" presStyleLbl="parChTrans1D2" presStyleIdx="0" presStyleCnt="1"/>
      <dgm:spPr/>
    </dgm:pt>
    <dgm:pt modelId="{4AD633BD-3F9B-4930-98D2-1AE560ABD0BC}" type="pres">
      <dgm:prSet presAssocID="{00BD8018-A44D-43C1-B8F7-7CB6903AAF97}" presName="extraNode" presStyleLbl="node1" presStyleIdx="0" presStyleCnt="1"/>
      <dgm:spPr/>
    </dgm:pt>
    <dgm:pt modelId="{40AFA4EB-7022-478F-8DB0-7E29CBCDC2F5}" type="pres">
      <dgm:prSet presAssocID="{00BD8018-A44D-43C1-B8F7-7CB6903AAF97}" presName="dstNode" presStyleLbl="node1" presStyleIdx="0" presStyleCnt="1"/>
      <dgm:spPr/>
    </dgm:pt>
    <dgm:pt modelId="{37575822-8A47-47A8-84B5-4E6C75E31DE6}" type="pres">
      <dgm:prSet presAssocID="{1D9A36CF-450C-4EA4-932B-E537CE9832B5}" presName="text_1" presStyleLbl="node1" presStyleIdx="0" presStyleCnt="1">
        <dgm:presLayoutVars>
          <dgm:bulletEnabled val="1"/>
        </dgm:presLayoutVars>
      </dgm:prSet>
      <dgm:spPr/>
    </dgm:pt>
    <dgm:pt modelId="{62A2E981-6847-42C3-9636-F0E5E22D03D9}" type="pres">
      <dgm:prSet presAssocID="{1D9A36CF-450C-4EA4-932B-E537CE9832B5}" presName="accent_1" presStyleCnt="0"/>
      <dgm:spPr/>
    </dgm:pt>
    <dgm:pt modelId="{0CD54519-C47F-4CBD-9E0C-A410E459EC47}" type="pres">
      <dgm:prSet presAssocID="{1D9A36CF-450C-4EA4-932B-E537CE9832B5}" presName="accentRepeatNode" presStyleLbl="solidFgAcc1" presStyleIdx="0" presStyleCnt="1"/>
      <dgm:spPr/>
    </dgm:pt>
  </dgm:ptLst>
  <dgm:cxnLst>
    <dgm:cxn modelId="{1802EC0C-B3EF-4965-A4E1-2FB13C6769DA}" type="presOf" srcId="{1D9A36CF-450C-4EA4-932B-E537CE9832B5}" destId="{37575822-8A47-47A8-84B5-4E6C75E31DE6}" srcOrd="0" destOrd="0" presId="urn:microsoft.com/office/officeart/2008/layout/VerticalCurvedList"/>
    <dgm:cxn modelId="{DE274C2E-C84C-40E0-81B4-FDE95A9DE1E3}" type="presOf" srcId="{00BD8018-A44D-43C1-B8F7-7CB6903AAF97}" destId="{EFF2D300-A897-4267-9F94-88BF78D5C88B}" srcOrd="0" destOrd="0" presId="urn:microsoft.com/office/officeart/2008/layout/VerticalCurvedList"/>
    <dgm:cxn modelId="{24D7FC71-29E6-4CFE-B918-2FC080DAC8CA}" type="presOf" srcId="{4AFB0115-B994-42F9-BC44-64053B10A2A5}" destId="{581FA11A-13A0-4994-BE0A-6C18B6C13EC4}" srcOrd="0" destOrd="0" presId="urn:microsoft.com/office/officeart/2008/layout/VerticalCurvedList"/>
    <dgm:cxn modelId="{06866BBF-4E3C-4075-8014-D3209F223EA2}" srcId="{00BD8018-A44D-43C1-B8F7-7CB6903AAF97}" destId="{1D9A36CF-450C-4EA4-932B-E537CE9832B5}" srcOrd="0" destOrd="0" parTransId="{E3403CDC-F0D5-4C3F-85E7-638DDC6244D5}" sibTransId="{4AFB0115-B994-42F9-BC44-64053B10A2A5}"/>
    <dgm:cxn modelId="{76058A25-3487-4F86-8417-CBA511872566}" type="presParOf" srcId="{EFF2D300-A897-4267-9F94-88BF78D5C88B}" destId="{FB133C2A-5733-4585-BEC7-09E1D0E342EE}" srcOrd="0" destOrd="0" presId="urn:microsoft.com/office/officeart/2008/layout/VerticalCurvedList"/>
    <dgm:cxn modelId="{EC375F99-BD13-4795-90DD-FFBCE1805A77}" type="presParOf" srcId="{FB133C2A-5733-4585-BEC7-09E1D0E342EE}" destId="{FBBD5AE3-61B2-443C-917E-FA81E14BDC22}" srcOrd="0" destOrd="0" presId="urn:microsoft.com/office/officeart/2008/layout/VerticalCurvedList"/>
    <dgm:cxn modelId="{E44024AC-E948-47E4-9E61-3C42F22A3A1B}" type="presParOf" srcId="{FBBD5AE3-61B2-443C-917E-FA81E14BDC22}" destId="{20CF5823-9197-437F-B89F-BA2316339160}" srcOrd="0" destOrd="0" presId="urn:microsoft.com/office/officeart/2008/layout/VerticalCurvedList"/>
    <dgm:cxn modelId="{297A04F9-5826-4897-8204-9A06D0E2D868}" type="presParOf" srcId="{FBBD5AE3-61B2-443C-917E-FA81E14BDC22}" destId="{581FA11A-13A0-4994-BE0A-6C18B6C13EC4}" srcOrd="1" destOrd="0" presId="urn:microsoft.com/office/officeart/2008/layout/VerticalCurvedList"/>
    <dgm:cxn modelId="{455FD50B-4DFD-43BB-91A1-817DED95ECB8}" type="presParOf" srcId="{FBBD5AE3-61B2-443C-917E-FA81E14BDC22}" destId="{4AD633BD-3F9B-4930-98D2-1AE560ABD0BC}" srcOrd="2" destOrd="0" presId="urn:microsoft.com/office/officeart/2008/layout/VerticalCurvedList"/>
    <dgm:cxn modelId="{68CE0901-5A10-4A55-A59B-8E10886B36AD}" type="presParOf" srcId="{FBBD5AE3-61B2-443C-917E-FA81E14BDC22}" destId="{40AFA4EB-7022-478F-8DB0-7E29CBCDC2F5}" srcOrd="3" destOrd="0" presId="urn:microsoft.com/office/officeart/2008/layout/VerticalCurvedList"/>
    <dgm:cxn modelId="{AA074B7A-B599-44A8-9F01-709533DA7D36}" type="presParOf" srcId="{FB133C2A-5733-4585-BEC7-09E1D0E342EE}" destId="{37575822-8A47-47A8-84B5-4E6C75E31DE6}" srcOrd="1" destOrd="0" presId="urn:microsoft.com/office/officeart/2008/layout/VerticalCurvedList"/>
    <dgm:cxn modelId="{663EFC6B-E485-4742-8B44-A00458ADDC7D}" type="presParOf" srcId="{FB133C2A-5733-4585-BEC7-09E1D0E342EE}" destId="{62A2E981-6847-42C3-9636-F0E5E22D03D9}" srcOrd="2" destOrd="0" presId="urn:microsoft.com/office/officeart/2008/layout/VerticalCurvedList"/>
    <dgm:cxn modelId="{B5A976FB-B93C-4C96-90B1-4AED923E738A}" type="presParOf" srcId="{62A2E981-6847-42C3-9636-F0E5E22D03D9}" destId="{0CD54519-C47F-4CBD-9E0C-A410E459EC4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BD8018-A44D-43C1-B8F7-7CB6903AAF9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fr-FR"/>
        </a:p>
      </dgm:t>
    </dgm:pt>
    <dgm:pt modelId="{1D9A36CF-450C-4EA4-932B-E537CE9832B5}">
      <dgm:prSet phldrT="[Texte]" custT="1"/>
      <dgm:spPr/>
      <dgm:t>
        <a:bodyPr/>
        <a:lstStyle/>
        <a:p>
          <a:r>
            <a:rPr lang="fr-FR" sz="2400" kern="1200" dirty="0">
              <a:solidFill>
                <a:schemeClr val="dk1"/>
              </a:solidFill>
              <a:latin typeface="+mn-lt"/>
              <a:ea typeface="+mn-ea"/>
              <a:cs typeface="+mn-cs"/>
            </a:rPr>
            <a:t>Les facteurs liés </a:t>
          </a:r>
          <a:r>
            <a:rPr lang="fr-FR" sz="2400" kern="1200" dirty="0">
              <a:solidFill>
                <a:schemeClr val="tx1"/>
              </a:solidFill>
            </a:rPr>
            <a:t>au fonctionnement des dispositifs de participation citoyenne</a:t>
          </a:r>
          <a:endParaRPr lang="fr-FR" sz="2400" kern="1200" dirty="0">
            <a:solidFill>
              <a:schemeClr val="dk1"/>
            </a:solidFill>
            <a:latin typeface="+mn-lt"/>
            <a:ea typeface="+mn-ea"/>
            <a:cs typeface="+mn-cs"/>
          </a:endParaRPr>
        </a:p>
      </dgm:t>
    </dgm:pt>
    <dgm:pt modelId="{E3403CDC-F0D5-4C3F-85E7-638DDC6244D5}" type="parTrans" cxnId="{06866BBF-4E3C-4075-8014-D3209F223EA2}">
      <dgm:prSet/>
      <dgm:spPr/>
      <dgm:t>
        <a:bodyPr/>
        <a:lstStyle/>
        <a:p>
          <a:endParaRPr lang="fr-FR"/>
        </a:p>
      </dgm:t>
    </dgm:pt>
    <dgm:pt modelId="{4AFB0115-B994-42F9-BC44-64053B10A2A5}" type="sibTrans" cxnId="{06866BBF-4E3C-4075-8014-D3209F223EA2}">
      <dgm:prSet/>
      <dgm:spPr/>
      <dgm:t>
        <a:bodyPr/>
        <a:lstStyle/>
        <a:p>
          <a:endParaRPr lang="fr-FR"/>
        </a:p>
      </dgm:t>
    </dgm:pt>
    <dgm:pt modelId="{EFF2D300-A897-4267-9F94-88BF78D5C88B}" type="pres">
      <dgm:prSet presAssocID="{00BD8018-A44D-43C1-B8F7-7CB6903AAF97}" presName="Name0" presStyleCnt="0">
        <dgm:presLayoutVars>
          <dgm:chMax val="7"/>
          <dgm:chPref val="7"/>
          <dgm:dir/>
        </dgm:presLayoutVars>
      </dgm:prSet>
      <dgm:spPr/>
    </dgm:pt>
    <dgm:pt modelId="{FB133C2A-5733-4585-BEC7-09E1D0E342EE}" type="pres">
      <dgm:prSet presAssocID="{00BD8018-A44D-43C1-B8F7-7CB6903AAF97}" presName="Name1" presStyleCnt="0"/>
      <dgm:spPr/>
    </dgm:pt>
    <dgm:pt modelId="{FBBD5AE3-61B2-443C-917E-FA81E14BDC22}" type="pres">
      <dgm:prSet presAssocID="{00BD8018-A44D-43C1-B8F7-7CB6903AAF97}" presName="cycle" presStyleCnt="0"/>
      <dgm:spPr/>
    </dgm:pt>
    <dgm:pt modelId="{20CF5823-9197-437F-B89F-BA2316339160}" type="pres">
      <dgm:prSet presAssocID="{00BD8018-A44D-43C1-B8F7-7CB6903AAF97}" presName="srcNode" presStyleLbl="node1" presStyleIdx="0" presStyleCnt="1"/>
      <dgm:spPr/>
    </dgm:pt>
    <dgm:pt modelId="{581FA11A-13A0-4994-BE0A-6C18B6C13EC4}" type="pres">
      <dgm:prSet presAssocID="{00BD8018-A44D-43C1-B8F7-7CB6903AAF97}" presName="conn" presStyleLbl="parChTrans1D2" presStyleIdx="0" presStyleCnt="1"/>
      <dgm:spPr/>
    </dgm:pt>
    <dgm:pt modelId="{4AD633BD-3F9B-4930-98D2-1AE560ABD0BC}" type="pres">
      <dgm:prSet presAssocID="{00BD8018-A44D-43C1-B8F7-7CB6903AAF97}" presName="extraNode" presStyleLbl="node1" presStyleIdx="0" presStyleCnt="1"/>
      <dgm:spPr/>
    </dgm:pt>
    <dgm:pt modelId="{40AFA4EB-7022-478F-8DB0-7E29CBCDC2F5}" type="pres">
      <dgm:prSet presAssocID="{00BD8018-A44D-43C1-B8F7-7CB6903AAF97}" presName="dstNode" presStyleLbl="node1" presStyleIdx="0" presStyleCnt="1"/>
      <dgm:spPr/>
    </dgm:pt>
    <dgm:pt modelId="{37575822-8A47-47A8-84B5-4E6C75E31DE6}" type="pres">
      <dgm:prSet presAssocID="{1D9A36CF-450C-4EA4-932B-E537CE9832B5}" presName="text_1" presStyleLbl="node1" presStyleIdx="0" presStyleCnt="1">
        <dgm:presLayoutVars>
          <dgm:bulletEnabled val="1"/>
        </dgm:presLayoutVars>
      </dgm:prSet>
      <dgm:spPr/>
    </dgm:pt>
    <dgm:pt modelId="{62A2E981-6847-42C3-9636-F0E5E22D03D9}" type="pres">
      <dgm:prSet presAssocID="{1D9A36CF-450C-4EA4-932B-E537CE9832B5}" presName="accent_1" presStyleCnt="0"/>
      <dgm:spPr/>
    </dgm:pt>
    <dgm:pt modelId="{0CD54519-C47F-4CBD-9E0C-A410E459EC47}" type="pres">
      <dgm:prSet presAssocID="{1D9A36CF-450C-4EA4-932B-E537CE9832B5}" presName="accentRepeatNode" presStyleLbl="solidFgAcc1" presStyleIdx="0" presStyleCnt="1"/>
      <dgm:spPr/>
    </dgm:pt>
  </dgm:ptLst>
  <dgm:cxnLst>
    <dgm:cxn modelId="{1802EC0C-B3EF-4965-A4E1-2FB13C6769DA}" type="presOf" srcId="{1D9A36CF-450C-4EA4-932B-E537CE9832B5}" destId="{37575822-8A47-47A8-84B5-4E6C75E31DE6}" srcOrd="0" destOrd="0" presId="urn:microsoft.com/office/officeart/2008/layout/VerticalCurvedList"/>
    <dgm:cxn modelId="{DE274C2E-C84C-40E0-81B4-FDE95A9DE1E3}" type="presOf" srcId="{00BD8018-A44D-43C1-B8F7-7CB6903AAF97}" destId="{EFF2D300-A897-4267-9F94-88BF78D5C88B}" srcOrd="0" destOrd="0" presId="urn:microsoft.com/office/officeart/2008/layout/VerticalCurvedList"/>
    <dgm:cxn modelId="{24D7FC71-29E6-4CFE-B918-2FC080DAC8CA}" type="presOf" srcId="{4AFB0115-B994-42F9-BC44-64053B10A2A5}" destId="{581FA11A-13A0-4994-BE0A-6C18B6C13EC4}" srcOrd="0" destOrd="0" presId="urn:microsoft.com/office/officeart/2008/layout/VerticalCurvedList"/>
    <dgm:cxn modelId="{06866BBF-4E3C-4075-8014-D3209F223EA2}" srcId="{00BD8018-A44D-43C1-B8F7-7CB6903AAF97}" destId="{1D9A36CF-450C-4EA4-932B-E537CE9832B5}" srcOrd="0" destOrd="0" parTransId="{E3403CDC-F0D5-4C3F-85E7-638DDC6244D5}" sibTransId="{4AFB0115-B994-42F9-BC44-64053B10A2A5}"/>
    <dgm:cxn modelId="{76058A25-3487-4F86-8417-CBA511872566}" type="presParOf" srcId="{EFF2D300-A897-4267-9F94-88BF78D5C88B}" destId="{FB133C2A-5733-4585-BEC7-09E1D0E342EE}" srcOrd="0" destOrd="0" presId="urn:microsoft.com/office/officeart/2008/layout/VerticalCurvedList"/>
    <dgm:cxn modelId="{EC375F99-BD13-4795-90DD-FFBCE1805A77}" type="presParOf" srcId="{FB133C2A-5733-4585-BEC7-09E1D0E342EE}" destId="{FBBD5AE3-61B2-443C-917E-FA81E14BDC22}" srcOrd="0" destOrd="0" presId="urn:microsoft.com/office/officeart/2008/layout/VerticalCurvedList"/>
    <dgm:cxn modelId="{E44024AC-E948-47E4-9E61-3C42F22A3A1B}" type="presParOf" srcId="{FBBD5AE3-61B2-443C-917E-FA81E14BDC22}" destId="{20CF5823-9197-437F-B89F-BA2316339160}" srcOrd="0" destOrd="0" presId="urn:microsoft.com/office/officeart/2008/layout/VerticalCurvedList"/>
    <dgm:cxn modelId="{297A04F9-5826-4897-8204-9A06D0E2D868}" type="presParOf" srcId="{FBBD5AE3-61B2-443C-917E-FA81E14BDC22}" destId="{581FA11A-13A0-4994-BE0A-6C18B6C13EC4}" srcOrd="1" destOrd="0" presId="urn:microsoft.com/office/officeart/2008/layout/VerticalCurvedList"/>
    <dgm:cxn modelId="{455FD50B-4DFD-43BB-91A1-817DED95ECB8}" type="presParOf" srcId="{FBBD5AE3-61B2-443C-917E-FA81E14BDC22}" destId="{4AD633BD-3F9B-4930-98D2-1AE560ABD0BC}" srcOrd="2" destOrd="0" presId="urn:microsoft.com/office/officeart/2008/layout/VerticalCurvedList"/>
    <dgm:cxn modelId="{68CE0901-5A10-4A55-A59B-8E10886B36AD}" type="presParOf" srcId="{FBBD5AE3-61B2-443C-917E-FA81E14BDC22}" destId="{40AFA4EB-7022-478F-8DB0-7E29CBCDC2F5}" srcOrd="3" destOrd="0" presId="urn:microsoft.com/office/officeart/2008/layout/VerticalCurvedList"/>
    <dgm:cxn modelId="{AA074B7A-B599-44A8-9F01-709533DA7D36}" type="presParOf" srcId="{FB133C2A-5733-4585-BEC7-09E1D0E342EE}" destId="{37575822-8A47-47A8-84B5-4E6C75E31DE6}" srcOrd="1" destOrd="0" presId="urn:microsoft.com/office/officeart/2008/layout/VerticalCurvedList"/>
    <dgm:cxn modelId="{663EFC6B-E485-4742-8B44-A00458ADDC7D}" type="presParOf" srcId="{FB133C2A-5733-4585-BEC7-09E1D0E342EE}" destId="{62A2E981-6847-42C3-9636-F0E5E22D03D9}" srcOrd="2" destOrd="0" presId="urn:microsoft.com/office/officeart/2008/layout/VerticalCurvedList"/>
    <dgm:cxn modelId="{B5A976FB-B93C-4C96-90B1-4AED923E738A}" type="presParOf" srcId="{62A2E981-6847-42C3-9636-F0E5E22D03D9}" destId="{0CD54519-C47F-4CBD-9E0C-A410E459EC4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a:solidFill>
          <a:schemeClr val="accent2">
            <a:lumMod val="60000"/>
            <a:lumOff val="40000"/>
          </a:schemeClr>
        </a:solidFill>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BD8018-A44D-43C1-B8F7-7CB6903AAF9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fr-FR"/>
        </a:p>
      </dgm:t>
    </dgm:pt>
    <dgm:pt modelId="{1D9A36CF-450C-4EA4-932B-E537CE9832B5}">
      <dgm:prSet phldrT="[Texte]" custT="1"/>
      <dgm:spPr/>
      <dgm:t>
        <a:bodyPr/>
        <a:lstStyle/>
        <a:p>
          <a:r>
            <a:rPr lang="fr-FR" sz="2400" kern="1200" dirty="0">
              <a:solidFill>
                <a:schemeClr val="dk1"/>
              </a:solidFill>
              <a:latin typeface="+mn-lt"/>
              <a:ea typeface="+mn-ea"/>
              <a:cs typeface="+mn-cs"/>
            </a:rPr>
            <a:t>Les facteurs liés </a:t>
          </a:r>
          <a:r>
            <a:rPr lang="fr-FR" sz="2400" kern="1200" dirty="0">
              <a:solidFill>
                <a:schemeClr val="tx1"/>
              </a:solidFill>
            </a:rPr>
            <a:t>à la prise en compte de la participation citoyenne dans les processus décisionnels</a:t>
          </a:r>
          <a:endParaRPr lang="fr-FR" sz="2400" kern="1200" dirty="0">
            <a:solidFill>
              <a:schemeClr val="dk1"/>
            </a:solidFill>
            <a:latin typeface="+mn-lt"/>
            <a:ea typeface="+mn-ea"/>
            <a:cs typeface="+mn-cs"/>
          </a:endParaRPr>
        </a:p>
      </dgm:t>
    </dgm:pt>
    <dgm:pt modelId="{E3403CDC-F0D5-4C3F-85E7-638DDC6244D5}" type="parTrans" cxnId="{06866BBF-4E3C-4075-8014-D3209F223EA2}">
      <dgm:prSet/>
      <dgm:spPr/>
      <dgm:t>
        <a:bodyPr/>
        <a:lstStyle/>
        <a:p>
          <a:endParaRPr lang="fr-FR"/>
        </a:p>
      </dgm:t>
    </dgm:pt>
    <dgm:pt modelId="{4AFB0115-B994-42F9-BC44-64053B10A2A5}" type="sibTrans" cxnId="{06866BBF-4E3C-4075-8014-D3209F223EA2}">
      <dgm:prSet/>
      <dgm:spPr/>
      <dgm:t>
        <a:bodyPr/>
        <a:lstStyle/>
        <a:p>
          <a:endParaRPr lang="fr-FR"/>
        </a:p>
      </dgm:t>
    </dgm:pt>
    <dgm:pt modelId="{EFF2D300-A897-4267-9F94-88BF78D5C88B}" type="pres">
      <dgm:prSet presAssocID="{00BD8018-A44D-43C1-B8F7-7CB6903AAF97}" presName="Name0" presStyleCnt="0">
        <dgm:presLayoutVars>
          <dgm:chMax val="7"/>
          <dgm:chPref val="7"/>
          <dgm:dir/>
        </dgm:presLayoutVars>
      </dgm:prSet>
      <dgm:spPr/>
    </dgm:pt>
    <dgm:pt modelId="{FB133C2A-5733-4585-BEC7-09E1D0E342EE}" type="pres">
      <dgm:prSet presAssocID="{00BD8018-A44D-43C1-B8F7-7CB6903AAF97}" presName="Name1" presStyleCnt="0"/>
      <dgm:spPr/>
    </dgm:pt>
    <dgm:pt modelId="{FBBD5AE3-61B2-443C-917E-FA81E14BDC22}" type="pres">
      <dgm:prSet presAssocID="{00BD8018-A44D-43C1-B8F7-7CB6903AAF97}" presName="cycle" presStyleCnt="0"/>
      <dgm:spPr/>
    </dgm:pt>
    <dgm:pt modelId="{20CF5823-9197-437F-B89F-BA2316339160}" type="pres">
      <dgm:prSet presAssocID="{00BD8018-A44D-43C1-B8F7-7CB6903AAF97}" presName="srcNode" presStyleLbl="node1" presStyleIdx="0" presStyleCnt="1"/>
      <dgm:spPr/>
    </dgm:pt>
    <dgm:pt modelId="{581FA11A-13A0-4994-BE0A-6C18B6C13EC4}" type="pres">
      <dgm:prSet presAssocID="{00BD8018-A44D-43C1-B8F7-7CB6903AAF97}" presName="conn" presStyleLbl="parChTrans1D2" presStyleIdx="0" presStyleCnt="1"/>
      <dgm:spPr/>
    </dgm:pt>
    <dgm:pt modelId="{4AD633BD-3F9B-4930-98D2-1AE560ABD0BC}" type="pres">
      <dgm:prSet presAssocID="{00BD8018-A44D-43C1-B8F7-7CB6903AAF97}" presName="extraNode" presStyleLbl="node1" presStyleIdx="0" presStyleCnt="1"/>
      <dgm:spPr/>
    </dgm:pt>
    <dgm:pt modelId="{40AFA4EB-7022-478F-8DB0-7E29CBCDC2F5}" type="pres">
      <dgm:prSet presAssocID="{00BD8018-A44D-43C1-B8F7-7CB6903AAF97}" presName="dstNode" presStyleLbl="node1" presStyleIdx="0" presStyleCnt="1"/>
      <dgm:spPr/>
    </dgm:pt>
    <dgm:pt modelId="{37575822-8A47-47A8-84B5-4E6C75E31DE6}" type="pres">
      <dgm:prSet presAssocID="{1D9A36CF-450C-4EA4-932B-E537CE9832B5}" presName="text_1" presStyleLbl="node1" presStyleIdx="0" presStyleCnt="1">
        <dgm:presLayoutVars>
          <dgm:bulletEnabled val="1"/>
        </dgm:presLayoutVars>
      </dgm:prSet>
      <dgm:spPr/>
    </dgm:pt>
    <dgm:pt modelId="{62A2E981-6847-42C3-9636-F0E5E22D03D9}" type="pres">
      <dgm:prSet presAssocID="{1D9A36CF-450C-4EA4-932B-E537CE9832B5}" presName="accent_1" presStyleCnt="0"/>
      <dgm:spPr/>
    </dgm:pt>
    <dgm:pt modelId="{0CD54519-C47F-4CBD-9E0C-A410E459EC47}" type="pres">
      <dgm:prSet presAssocID="{1D9A36CF-450C-4EA4-932B-E537CE9832B5}" presName="accentRepeatNode" presStyleLbl="solidFgAcc1" presStyleIdx="0" presStyleCnt="1"/>
      <dgm:spPr/>
    </dgm:pt>
  </dgm:ptLst>
  <dgm:cxnLst>
    <dgm:cxn modelId="{1802EC0C-B3EF-4965-A4E1-2FB13C6769DA}" type="presOf" srcId="{1D9A36CF-450C-4EA4-932B-E537CE9832B5}" destId="{37575822-8A47-47A8-84B5-4E6C75E31DE6}" srcOrd="0" destOrd="0" presId="urn:microsoft.com/office/officeart/2008/layout/VerticalCurvedList"/>
    <dgm:cxn modelId="{DE274C2E-C84C-40E0-81B4-FDE95A9DE1E3}" type="presOf" srcId="{00BD8018-A44D-43C1-B8F7-7CB6903AAF97}" destId="{EFF2D300-A897-4267-9F94-88BF78D5C88B}" srcOrd="0" destOrd="0" presId="urn:microsoft.com/office/officeart/2008/layout/VerticalCurvedList"/>
    <dgm:cxn modelId="{24D7FC71-29E6-4CFE-B918-2FC080DAC8CA}" type="presOf" srcId="{4AFB0115-B994-42F9-BC44-64053B10A2A5}" destId="{581FA11A-13A0-4994-BE0A-6C18B6C13EC4}" srcOrd="0" destOrd="0" presId="urn:microsoft.com/office/officeart/2008/layout/VerticalCurvedList"/>
    <dgm:cxn modelId="{06866BBF-4E3C-4075-8014-D3209F223EA2}" srcId="{00BD8018-A44D-43C1-B8F7-7CB6903AAF97}" destId="{1D9A36CF-450C-4EA4-932B-E537CE9832B5}" srcOrd="0" destOrd="0" parTransId="{E3403CDC-F0D5-4C3F-85E7-638DDC6244D5}" sibTransId="{4AFB0115-B994-42F9-BC44-64053B10A2A5}"/>
    <dgm:cxn modelId="{76058A25-3487-4F86-8417-CBA511872566}" type="presParOf" srcId="{EFF2D300-A897-4267-9F94-88BF78D5C88B}" destId="{FB133C2A-5733-4585-BEC7-09E1D0E342EE}" srcOrd="0" destOrd="0" presId="urn:microsoft.com/office/officeart/2008/layout/VerticalCurvedList"/>
    <dgm:cxn modelId="{EC375F99-BD13-4795-90DD-FFBCE1805A77}" type="presParOf" srcId="{FB133C2A-5733-4585-BEC7-09E1D0E342EE}" destId="{FBBD5AE3-61B2-443C-917E-FA81E14BDC22}" srcOrd="0" destOrd="0" presId="urn:microsoft.com/office/officeart/2008/layout/VerticalCurvedList"/>
    <dgm:cxn modelId="{E44024AC-E948-47E4-9E61-3C42F22A3A1B}" type="presParOf" srcId="{FBBD5AE3-61B2-443C-917E-FA81E14BDC22}" destId="{20CF5823-9197-437F-B89F-BA2316339160}" srcOrd="0" destOrd="0" presId="urn:microsoft.com/office/officeart/2008/layout/VerticalCurvedList"/>
    <dgm:cxn modelId="{297A04F9-5826-4897-8204-9A06D0E2D868}" type="presParOf" srcId="{FBBD5AE3-61B2-443C-917E-FA81E14BDC22}" destId="{581FA11A-13A0-4994-BE0A-6C18B6C13EC4}" srcOrd="1" destOrd="0" presId="urn:microsoft.com/office/officeart/2008/layout/VerticalCurvedList"/>
    <dgm:cxn modelId="{455FD50B-4DFD-43BB-91A1-817DED95ECB8}" type="presParOf" srcId="{FBBD5AE3-61B2-443C-917E-FA81E14BDC22}" destId="{4AD633BD-3F9B-4930-98D2-1AE560ABD0BC}" srcOrd="2" destOrd="0" presId="urn:microsoft.com/office/officeart/2008/layout/VerticalCurvedList"/>
    <dgm:cxn modelId="{68CE0901-5A10-4A55-A59B-8E10886B36AD}" type="presParOf" srcId="{FBBD5AE3-61B2-443C-917E-FA81E14BDC22}" destId="{40AFA4EB-7022-478F-8DB0-7E29CBCDC2F5}" srcOrd="3" destOrd="0" presId="urn:microsoft.com/office/officeart/2008/layout/VerticalCurvedList"/>
    <dgm:cxn modelId="{AA074B7A-B599-44A8-9F01-709533DA7D36}" type="presParOf" srcId="{FB133C2A-5733-4585-BEC7-09E1D0E342EE}" destId="{37575822-8A47-47A8-84B5-4E6C75E31DE6}" srcOrd="1" destOrd="0" presId="urn:microsoft.com/office/officeart/2008/layout/VerticalCurvedList"/>
    <dgm:cxn modelId="{663EFC6B-E485-4742-8B44-A00458ADDC7D}" type="presParOf" srcId="{FB133C2A-5733-4585-BEC7-09E1D0E342EE}" destId="{62A2E981-6847-42C3-9636-F0E5E22D03D9}" srcOrd="2" destOrd="0" presId="urn:microsoft.com/office/officeart/2008/layout/VerticalCurvedList"/>
    <dgm:cxn modelId="{B5A976FB-B93C-4C96-90B1-4AED923E738A}" type="presParOf" srcId="{62A2E981-6847-42C3-9636-F0E5E22D03D9}" destId="{0CD54519-C47F-4CBD-9E0C-A410E459EC4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a:solidFill>
          <a:schemeClr val="accent2">
            <a:lumMod val="60000"/>
            <a:lumOff val="40000"/>
          </a:schemeClr>
        </a:solidFill>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a:solidFill>
          <a:schemeClr val="accent2">
            <a:lumMod val="60000"/>
            <a:lumOff val="40000"/>
          </a:schemeClr>
        </a:solidFill>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a:solidFill>
          <a:schemeClr val="accent2">
            <a:lumMod val="60000"/>
            <a:lumOff val="40000"/>
          </a:schemeClr>
        </a:solidFill>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8EB38D-0A60-4011-AE6B-3CE68B5B03A5}" type="doc">
      <dgm:prSet loTypeId="urn:microsoft.com/office/officeart/2005/8/layout/hChevron3" loCatId="process" qsTypeId="urn:microsoft.com/office/officeart/2005/8/quickstyle/simple1" qsCatId="simple" csTypeId="urn:microsoft.com/office/officeart/2005/8/colors/accent2_1" csCatId="accent2" phldr="1"/>
      <dgm:spPr/>
    </dgm:pt>
    <dgm:pt modelId="{72255BDE-B975-4479-9249-F1CD2DCC9DFE}">
      <dgm:prSet phldrT="[Texte]" custT="1"/>
      <dgm:spPr/>
      <dgm:t>
        <a:bodyPr/>
        <a:lstStyle/>
        <a:p>
          <a:r>
            <a:rPr lang="fr-FR" sz="2000" dirty="0"/>
            <a:t>But et objectifs</a:t>
          </a:r>
        </a:p>
      </dgm:t>
    </dgm:pt>
    <dgm:pt modelId="{76B44A8C-EA1A-4D6B-9CFB-DD47F89987A1}" type="parTrans" cxnId="{1B7F8D97-CEDC-458A-A66B-37C64311916B}">
      <dgm:prSet/>
      <dgm:spPr/>
      <dgm:t>
        <a:bodyPr/>
        <a:lstStyle/>
        <a:p>
          <a:endParaRPr lang="fr-FR"/>
        </a:p>
      </dgm:t>
    </dgm:pt>
    <dgm:pt modelId="{1EA77D95-13E2-4966-938E-8514748DFCDC}" type="sibTrans" cxnId="{1B7F8D97-CEDC-458A-A66B-37C64311916B}">
      <dgm:prSet/>
      <dgm:spPr/>
      <dgm:t>
        <a:bodyPr/>
        <a:lstStyle/>
        <a:p>
          <a:endParaRPr lang="fr-FR"/>
        </a:p>
      </dgm:t>
    </dgm:pt>
    <dgm:pt modelId="{D4BB9192-024B-4D28-9C97-697C0A9D3010}">
      <dgm:prSet phldrT="[Texte]" custT="1"/>
      <dgm:spPr/>
      <dgm:t>
        <a:bodyPr/>
        <a:lstStyle/>
        <a:p>
          <a:r>
            <a:rPr lang="fr-FR" sz="2000" dirty="0"/>
            <a:t>Conclusion</a:t>
          </a:r>
          <a:endParaRPr lang="fr-FR" sz="3400" dirty="0"/>
        </a:p>
      </dgm:t>
    </dgm:pt>
    <dgm:pt modelId="{77FD64DC-CCDF-4A35-8F47-5B2528B2BC67}" type="parTrans" cxnId="{6CBE4AB0-C7CF-40FD-AD64-24D869E34461}">
      <dgm:prSet/>
      <dgm:spPr/>
      <dgm:t>
        <a:bodyPr/>
        <a:lstStyle/>
        <a:p>
          <a:endParaRPr lang="fr-FR"/>
        </a:p>
      </dgm:t>
    </dgm:pt>
    <dgm:pt modelId="{9B09A1FC-EEC7-4EE4-87FF-43CFDC6CCD50}" type="sibTrans" cxnId="{6CBE4AB0-C7CF-40FD-AD64-24D869E34461}">
      <dgm:prSet/>
      <dgm:spPr/>
      <dgm:t>
        <a:bodyPr/>
        <a:lstStyle/>
        <a:p>
          <a:endParaRPr lang="fr-FR"/>
        </a:p>
      </dgm:t>
    </dgm:pt>
    <dgm:pt modelId="{E4767522-78A0-4189-9F91-6CBE9F27F2C8}">
      <dgm:prSet custT="1"/>
      <dgm:spPr/>
      <dgm:t>
        <a:bodyPr/>
        <a:lstStyle/>
        <a:p>
          <a:r>
            <a:rPr lang="fr-FR" sz="2000" dirty="0"/>
            <a:t>Introduction</a:t>
          </a:r>
        </a:p>
      </dgm:t>
    </dgm:pt>
    <dgm:pt modelId="{F181709D-4B41-45FB-8D6E-88EB6F7AA3CD}" type="parTrans" cxnId="{D053A413-CA94-4688-A5DB-BF799B62CAF3}">
      <dgm:prSet/>
      <dgm:spPr/>
      <dgm:t>
        <a:bodyPr/>
        <a:lstStyle/>
        <a:p>
          <a:endParaRPr lang="fr-FR"/>
        </a:p>
      </dgm:t>
    </dgm:pt>
    <dgm:pt modelId="{E2389B99-953F-4650-8F11-01081FDEC283}" type="sibTrans" cxnId="{D053A413-CA94-4688-A5DB-BF799B62CAF3}">
      <dgm:prSet/>
      <dgm:spPr/>
      <dgm:t>
        <a:bodyPr/>
        <a:lstStyle/>
        <a:p>
          <a:endParaRPr lang="fr-FR"/>
        </a:p>
      </dgm:t>
    </dgm:pt>
    <dgm:pt modelId="{45FA15B1-16DF-425B-984B-1E01937B4738}">
      <dgm:prSet custT="1"/>
      <dgm:spPr/>
      <dgm:t>
        <a:bodyPr/>
        <a:lstStyle/>
        <a:p>
          <a:r>
            <a:rPr lang="fr-FR" sz="2000" dirty="0"/>
            <a:t>Méthodologie</a:t>
          </a:r>
          <a:endParaRPr lang="fr-FR" sz="2800" dirty="0"/>
        </a:p>
      </dgm:t>
    </dgm:pt>
    <dgm:pt modelId="{99B0CF0D-775D-4231-BAAE-65169B0D02D3}" type="parTrans" cxnId="{58B849D2-0ECC-4827-B16D-99FED9D713A6}">
      <dgm:prSet/>
      <dgm:spPr/>
      <dgm:t>
        <a:bodyPr/>
        <a:lstStyle/>
        <a:p>
          <a:endParaRPr lang="fr-FR"/>
        </a:p>
      </dgm:t>
    </dgm:pt>
    <dgm:pt modelId="{7450766E-DD0A-44AF-B94D-C402258AFF37}" type="sibTrans" cxnId="{58B849D2-0ECC-4827-B16D-99FED9D713A6}">
      <dgm:prSet/>
      <dgm:spPr/>
      <dgm:t>
        <a:bodyPr/>
        <a:lstStyle/>
        <a:p>
          <a:endParaRPr lang="fr-FR"/>
        </a:p>
      </dgm:t>
    </dgm:pt>
    <dgm:pt modelId="{13F7ACE3-8854-4700-A90B-F540B24A7D6F}">
      <dgm:prSet custT="1"/>
      <dgm:spPr>
        <a:solidFill>
          <a:schemeClr val="accent2">
            <a:lumMod val="60000"/>
            <a:lumOff val="40000"/>
          </a:schemeClr>
        </a:solidFill>
      </dgm:spPr>
      <dgm:t>
        <a:bodyPr/>
        <a:lstStyle/>
        <a:p>
          <a:r>
            <a:rPr lang="fr-FR" sz="2000" dirty="0"/>
            <a:t>Résultats</a:t>
          </a:r>
        </a:p>
      </dgm:t>
    </dgm:pt>
    <dgm:pt modelId="{C95D1435-0710-4011-85E5-E16671278119}" type="parTrans" cxnId="{5E2439BE-F7DA-4EAD-A3FD-68425545C12D}">
      <dgm:prSet/>
      <dgm:spPr/>
      <dgm:t>
        <a:bodyPr/>
        <a:lstStyle/>
        <a:p>
          <a:endParaRPr lang="fr-FR"/>
        </a:p>
      </dgm:t>
    </dgm:pt>
    <dgm:pt modelId="{C76625D2-A058-4FD7-AB55-80C913BFB5DC}" type="sibTrans" cxnId="{5E2439BE-F7DA-4EAD-A3FD-68425545C12D}">
      <dgm:prSet/>
      <dgm:spPr/>
      <dgm:t>
        <a:bodyPr/>
        <a:lstStyle/>
        <a:p>
          <a:endParaRPr lang="fr-FR"/>
        </a:p>
      </dgm:t>
    </dgm:pt>
    <dgm:pt modelId="{07657842-5CB8-4C7A-A10B-55D145E3FD30}" type="pres">
      <dgm:prSet presAssocID="{3B8EB38D-0A60-4011-AE6B-3CE68B5B03A5}" presName="Name0" presStyleCnt="0">
        <dgm:presLayoutVars>
          <dgm:dir/>
          <dgm:resizeHandles val="exact"/>
        </dgm:presLayoutVars>
      </dgm:prSet>
      <dgm:spPr/>
    </dgm:pt>
    <dgm:pt modelId="{5F0EA501-3DE9-4E5F-B97D-2982B2587F71}" type="pres">
      <dgm:prSet presAssocID="{E4767522-78A0-4189-9F91-6CBE9F27F2C8}" presName="parTxOnly" presStyleLbl="node1" presStyleIdx="0" presStyleCnt="5">
        <dgm:presLayoutVars>
          <dgm:bulletEnabled val="1"/>
        </dgm:presLayoutVars>
      </dgm:prSet>
      <dgm:spPr/>
    </dgm:pt>
    <dgm:pt modelId="{F6B400F1-8EA8-4588-BD27-B426FCCDD5B3}" type="pres">
      <dgm:prSet presAssocID="{E2389B99-953F-4650-8F11-01081FDEC283}" presName="parSpace" presStyleCnt="0"/>
      <dgm:spPr/>
    </dgm:pt>
    <dgm:pt modelId="{1F03E597-F51B-4FBC-B747-AB10739E9741}" type="pres">
      <dgm:prSet presAssocID="{72255BDE-B975-4479-9249-F1CD2DCC9DFE}" presName="parTxOnly" presStyleLbl="node1" presStyleIdx="1" presStyleCnt="5">
        <dgm:presLayoutVars>
          <dgm:bulletEnabled val="1"/>
        </dgm:presLayoutVars>
      </dgm:prSet>
      <dgm:spPr/>
    </dgm:pt>
    <dgm:pt modelId="{76E26E51-FDC9-479F-A7B4-B03D083B8A6B}" type="pres">
      <dgm:prSet presAssocID="{1EA77D95-13E2-4966-938E-8514748DFCDC}" presName="parSpace" presStyleCnt="0"/>
      <dgm:spPr/>
    </dgm:pt>
    <dgm:pt modelId="{F9D95000-62AE-48F6-BA86-9363C62929CB}" type="pres">
      <dgm:prSet presAssocID="{45FA15B1-16DF-425B-984B-1E01937B4738}" presName="parTxOnly" presStyleLbl="node1" presStyleIdx="2" presStyleCnt="5">
        <dgm:presLayoutVars>
          <dgm:bulletEnabled val="1"/>
        </dgm:presLayoutVars>
      </dgm:prSet>
      <dgm:spPr/>
    </dgm:pt>
    <dgm:pt modelId="{9DF041CA-0EB5-497C-82C4-0CAD90BBE695}" type="pres">
      <dgm:prSet presAssocID="{7450766E-DD0A-44AF-B94D-C402258AFF37}" presName="parSpace" presStyleCnt="0"/>
      <dgm:spPr/>
    </dgm:pt>
    <dgm:pt modelId="{4442862D-178D-45F2-8C2D-BACA6059AE81}" type="pres">
      <dgm:prSet presAssocID="{13F7ACE3-8854-4700-A90B-F540B24A7D6F}" presName="parTxOnly" presStyleLbl="node1" presStyleIdx="3" presStyleCnt="5">
        <dgm:presLayoutVars>
          <dgm:bulletEnabled val="1"/>
        </dgm:presLayoutVars>
      </dgm:prSet>
      <dgm:spPr/>
    </dgm:pt>
    <dgm:pt modelId="{76A090AF-FBAD-479F-8AC1-31C78AB1E4DD}" type="pres">
      <dgm:prSet presAssocID="{C76625D2-A058-4FD7-AB55-80C913BFB5DC}" presName="parSpace" presStyleCnt="0"/>
      <dgm:spPr/>
    </dgm:pt>
    <dgm:pt modelId="{6267FA52-FA7E-412C-AAD6-B2E9D5FA5B24}" type="pres">
      <dgm:prSet presAssocID="{D4BB9192-024B-4D28-9C97-697C0A9D3010}" presName="parTxOnly" presStyleLbl="node1" presStyleIdx="4" presStyleCnt="5">
        <dgm:presLayoutVars>
          <dgm:bulletEnabled val="1"/>
        </dgm:presLayoutVars>
      </dgm:prSet>
      <dgm:spPr/>
    </dgm:pt>
  </dgm:ptLst>
  <dgm:cxnLst>
    <dgm:cxn modelId="{D053A413-CA94-4688-A5DB-BF799B62CAF3}" srcId="{3B8EB38D-0A60-4011-AE6B-3CE68B5B03A5}" destId="{E4767522-78A0-4189-9F91-6CBE9F27F2C8}" srcOrd="0" destOrd="0" parTransId="{F181709D-4B41-45FB-8D6E-88EB6F7AA3CD}" sibTransId="{E2389B99-953F-4650-8F11-01081FDEC283}"/>
    <dgm:cxn modelId="{D1CCEE2D-A629-458C-8CDF-01CB51D8F283}" type="presOf" srcId="{3B8EB38D-0A60-4011-AE6B-3CE68B5B03A5}" destId="{07657842-5CB8-4C7A-A10B-55D145E3FD30}" srcOrd="0" destOrd="0" presId="urn:microsoft.com/office/officeart/2005/8/layout/hChevron3"/>
    <dgm:cxn modelId="{8C934149-2628-4B0F-B880-388B835F658A}" type="presOf" srcId="{45FA15B1-16DF-425B-984B-1E01937B4738}" destId="{F9D95000-62AE-48F6-BA86-9363C62929CB}" srcOrd="0" destOrd="0" presId="urn:microsoft.com/office/officeart/2005/8/layout/hChevron3"/>
    <dgm:cxn modelId="{BFFB9A78-CAC1-4F81-ADCA-019FA99907E0}" type="presOf" srcId="{72255BDE-B975-4479-9249-F1CD2DCC9DFE}" destId="{1F03E597-F51B-4FBC-B747-AB10739E9741}" srcOrd="0" destOrd="0" presId="urn:microsoft.com/office/officeart/2005/8/layout/hChevron3"/>
    <dgm:cxn modelId="{5E6DF38C-5AEB-4978-BD19-7132F0613F23}" type="presOf" srcId="{D4BB9192-024B-4D28-9C97-697C0A9D3010}" destId="{6267FA52-FA7E-412C-AAD6-B2E9D5FA5B24}" srcOrd="0" destOrd="0" presId="urn:microsoft.com/office/officeart/2005/8/layout/hChevron3"/>
    <dgm:cxn modelId="{1B7F8D97-CEDC-458A-A66B-37C64311916B}" srcId="{3B8EB38D-0A60-4011-AE6B-3CE68B5B03A5}" destId="{72255BDE-B975-4479-9249-F1CD2DCC9DFE}" srcOrd="1" destOrd="0" parTransId="{76B44A8C-EA1A-4D6B-9CFB-DD47F89987A1}" sibTransId="{1EA77D95-13E2-4966-938E-8514748DFCDC}"/>
    <dgm:cxn modelId="{34EA32A4-CB9B-46FC-8381-8B67CA8B841A}" type="presOf" srcId="{E4767522-78A0-4189-9F91-6CBE9F27F2C8}" destId="{5F0EA501-3DE9-4E5F-B97D-2982B2587F71}" srcOrd="0" destOrd="0" presId="urn:microsoft.com/office/officeart/2005/8/layout/hChevron3"/>
    <dgm:cxn modelId="{6CBE4AB0-C7CF-40FD-AD64-24D869E34461}" srcId="{3B8EB38D-0A60-4011-AE6B-3CE68B5B03A5}" destId="{D4BB9192-024B-4D28-9C97-697C0A9D3010}" srcOrd="4" destOrd="0" parTransId="{77FD64DC-CCDF-4A35-8F47-5B2528B2BC67}" sibTransId="{9B09A1FC-EEC7-4EE4-87FF-43CFDC6CCD50}"/>
    <dgm:cxn modelId="{5E2439BE-F7DA-4EAD-A3FD-68425545C12D}" srcId="{3B8EB38D-0A60-4011-AE6B-3CE68B5B03A5}" destId="{13F7ACE3-8854-4700-A90B-F540B24A7D6F}" srcOrd="3" destOrd="0" parTransId="{C95D1435-0710-4011-85E5-E16671278119}" sibTransId="{C76625D2-A058-4FD7-AB55-80C913BFB5DC}"/>
    <dgm:cxn modelId="{58B849D2-0ECC-4827-B16D-99FED9D713A6}" srcId="{3B8EB38D-0A60-4011-AE6B-3CE68B5B03A5}" destId="{45FA15B1-16DF-425B-984B-1E01937B4738}" srcOrd="2" destOrd="0" parTransId="{99B0CF0D-775D-4231-BAAE-65169B0D02D3}" sibTransId="{7450766E-DD0A-44AF-B94D-C402258AFF37}"/>
    <dgm:cxn modelId="{FD3FD9F4-56E7-4F78-BA9B-5FA4FCB2BACD}" type="presOf" srcId="{13F7ACE3-8854-4700-A90B-F540B24A7D6F}" destId="{4442862D-178D-45F2-8C2D-BACA6059AE81}" srcOrd="0" destOrd="0" presId="urn:microsoft.com/office/officeart/2005/8/layout/hChevron3"/>
    <dgm:cxn modelId="{2F29162C-08A2-4858-AE31-A3064D7C34BC}" type="presParOf" srcId="{07657842-5CB8-4C7A-A10B-55D145E3FD30}" destId="{5F0EA501-3DE9-4E5F-B97D-2982B2587F71}" srcOrd="0" destOrd="0" presId="urn:microsoft.com/office/officeart/2005/8/layout/hChevron3"/>
    <dgm:cxn modelId="{2ACFCF6D-F8C0-4E8F-880C-C34B2B939540}" type="presParOf" srcId="{07657842-5CB8-4C7A-A10B-55D145E3FD30}" destId="{F6B400F1-8EA8-4588-BD27-B426FCCDD5B3}" srcOrd="1" destOrd="0" presId="urn:microsoft.com/office/officeart/2005/8/layout/hChevron3"/>
    <dgm:cxn modelId="{7739B899-BAFB-434D-A165-8DEEF2AC4DB8}" type="presParOf" srcId="{07657842-5CB8-4C7A-A10B-55D145E3FD30}" destId="{1F03E597-F51B-4FBC-B747-AB10739E9741}" srcOrd="2" destOrd="0" presId="urn:microsoft.com/office/officeart/2005/8/layout/hChevron3"/>
    <dgm:cxn modelId="{6D6486C7-39DE-4011-A169-41B0DC696FBF}" type="presParOf" srcId="{07657842-5CB8-4C7A-A10B-55D145E3FD30}" destId="{76E26E51-FDC9-479F-A7B4-B03D083B8A6B}" srcOrd="3" destOrd="0" presId="urn:microsoft.com/office/officeart/2005/8/layout/hChevron3"/>
    <dgm:cxn modelId="{79506E58-051A-492D-A929-C18A72FE9A43}" type="presParOf" srcId="{07657842-5CB8-4C7A-A10B-55D145E3FD30}" destId="{F9D95000-62AE-48F6-BA86-9363C62929CB}" srcOrd="4" destOrd="0" presId="urn:microsoft.com/office/officeart/2005/8/layout/hChevron3"/>
    <dgm:cxn modelId="{B2457B7C-76F6-433E-BD02-FE09AE3CCCDD}" type="presParOf" srcId="{07657842-5CB8-4C7A-A10B-55D145E3FD30}" destId="{9DF041CA-0EB5-497C-82C4-0CAD90BBE695}" srcOrd="5" destOrd="0" presId="urn:microsoft.com/office/officeart/2005/8/layout/hChevron3"/>
    <dgm:cxn modelId="{6555ED2D-D0A8-48F1-A763-107CB6CD603D}" type="presParOf" srcId="{07657842-5CB8-4C7A-A10B-55D145E3FD30}" destId="{4442862D-178D-45F2-8C2D-BACA6059AE81}" srcOrd="6" destOrd="0" presId="urn:microsoft.com/office/officeart/2005/8/layout/hChevron3"/>
    <dgm:cxn modelId="{47A73D92-7DBC-4B5D-A0E9-4319CAE238C4}" type="presParOf" srcId="{07657842-5CB8-4C7A-A10B-55D145E3FD30}" destId="{76A090AF-FBAD-479F-8AC1-31C78AB1E4DD}" srcOrd="7" destOrd="0" presId="urn:microsoft.com/office/officeart/2005/8/layout/hChevron3"/>
    <dgm:cxn modelId="{FCC25290-ACF4-482E-8502-41CE5061E45D}" type="presParOf" srcId="{07657842-5CB8-4C7A-A10B-55D145E3FD30}" destId="{6267FA52-FA7E-412C-AAD6-B2E9D5FA5B24}"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A11A-13A0-4994-BE0A-6C18B6C13EC4}">
      <dsp:nvSpPr>
        <dsp:cNvPr id="0" name=""/>
        <dsp:cNvSpPr/>
      </dsp:nvSpPr>
      <dsp:spPr>
        <a:xfrm>
          <a:off x="-4556019" y="-698582"/>
          <a:ext cx="5427298" cy="5427298"/>
        </a:xfrm>
        <a:prstGeom prst="blockArc">
          <a:avLst>
            <a:gd name="adj1" fmla="val 18900000"/>
            <a:gd name="adj2" fmla="val 2700000"/>
            <a:gd name="adj3" fmla="val 39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75822-8A47-47A8-84B5-4E6C75E31DE6}">
      <dsp:nvSpPr>
        <dsp:cNvPr id="0" name=""/>
        <dsp:cNvSpPr/>
      </dsp:nvSpPr>
      <dsp:spPr>
        <a:xfrm>
          <a:off x="560346" y="403013"/>
          <a:ext cx="6319201" cy="806026"/>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dk1"/>
              </a:solidFill>
              <a:latin typeface="+mn-lt"/>
              <a:ea typeface="+mn-ea"/>
              <a:cs typeface="+mn-cs"/>
            </a:rPr>
            <a:t>aux particularités de territoire </a:t>
          </a:r>
        </a:p>
      </dsp:txBody>
      <dsp:txXfrm>
        <a:off x="560346" y="403013"/>
        <a:ext cx="6319201" cy="806026"/>
      </dsp:txXfrm>
    </dsp:sp>
    <dsp:sp modelId="{0CD54519-C47F-4CBD-9E0C-A410E459EC47}">
      <dsp:nvSpPr>
        <dsp:cNvPr id="0" name=""/>
        <dsp:cNvSpPr/>
      </dsp:nvSpPr>
      <dsp:spPr>
        <a:xfrm>
          <a:off x="56579" y="302259"/>
          <a:ext cx="1007533" cy="1007533"/>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7BE4C-426B-4F06-80E1-134E062EF011}">
      <dsp:nvSpPr>
        <dsp:cNvPr id="0" name=""/>
        <dsp:cNvSpPr/>
      </dsp:nvSpPr>
      <dsp:spPr>
        <a:xfrm>
          <a:off x="853337" y="1612053"/>
          <a:ext cx="6026211" cy="806026"/>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au fonctionnement des dispositifs de participation citoyenne</a:t>
          </a:r>
        </a:p>
      </dsp:txBody>
      <dsp:txXfrm>
        <a:off x="853337" y="1612053"/>
        <a:ext cx="6026211" cy="806026"/>
      </dsp:txXfrm>
    </dsp:sp>
    <dsp:sp modelId="{F5056FA8-2CDE-49E3-8125-9FE0EA999D14}">
      <dsp:nvSpPr>
        <dsp:cNvPr id="0" name=""/>
        <dsp:cNvSpPr/>
      </dsp:nvSpPr>
      <dsp:spPr>
        <a:xfrm>
          <a:off x="349570" y="1511299"/>
          <a:ext cx="1007533" cy="1007533"/>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8CBBD5A2-EEB3-4469-B8DA-F608569A1D24}">
      <dsp:nvSpPr>
        <dsp:cNvPr id="0" name=""/>
        <dsp:cNvSpPr/>
      </dsp:nvSpPr>
      <dsp:spPr>
        <a:xfrm>
          <a:off x="560346" y="2821093"/>
          <a:ext cx="6319201" cy="806026"/>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78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rPr>
            <a:t>à la prise en compte de la participation citoyenne dans les processus décisionnels</a:t>
          </a:r>
        </a:p>
      </dsp:txBody>
      <dsp:txXfrm>
        <a:off x="560346" y="2821093"/>
        <a:ext cx="6319201" cy="806026"/>
      </dsp:txXfrm>
    </dsp:sp>
    <dsp:sp modelId="{F3E872C1-9229-44EA-8D4B-6D1404D0B887}">
      <dsp:nvSpPr>
        <dsp:cNvPr id="0" name=""/>
        <dsp:cNvSpPr/>
      </dsp:nvSpPr>
      <dsp:spPr>
        <a:xfrm>
          <a:off x="56579" y="2720339"/>
          <a:ext cx="1007533" cy="1007533"/>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A11A-13A0-4994-BE0A-6C18B6C13EC4}">
      <dsp:nvSpPr>
        <dsp:cNvPr id="0" name=""/>
        <dsp:cNvSpPr/>
      </dsp:nvSpPr>
      <dsp:spPr>
        <a:xfrm>
          <a:off x="-1807283" y="-305350"/>
          <a:ext cx="2354601" cy="2354601"/>
        </a:xfrm>
        <a:prstGeom prst="blockArc">
          <a:avLst>
            <a:gd name="adj1" fmla="val 18900000"/>
            <a:gd name="adj2" fmla="val 2700000"/>
            <a:gd name="adj3" fmla="val 917"/>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75822-8A47-47A8-84B5-4E6C75E31DE6}">
      <dsp:nvSpPr>
        <dsp:cNvPr id="0" name=""/>
        <dsp:cNvSpPr/>
      </dsp:nvSpPr>
      <dsp:spPr>
        <a:xfrm>
          <a:off x="532771" y="445733"/>
          <a:ext cx="6109328" cy="852433"/>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1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dk1"/>
              </a:solidFill>
              <a:latin typeface="+mn-lt"/>
              <a:ea typeface="+mn-ea"/>
              <a:cs typeface="+mn-cs"/>
            </a:rPr>
            <a:t>Les facteurs liés aux particularités de territoire </a:t>
          </a:r>
        </a:p>
      </dsp:txBody>
      <dsp:txXfrm>
        <a:off x="532771" y="445733"/>
        <a:ext cx="6109328" cy="852433"/>
      </dsp:txXfrm>
    </dsp:sp>
    <dsp:sp modelId="{0CD54519-C47F-4CBD-9E0C-A410E459EC47}">
      <dsp:nvSpPr>
        <dsp:cNvPr id="0" name=""/>
        <dsp:cNvSpPr/>
      </dsp:nvSpPr>
      <dsp:spPr>
        <a:xfrm>
          <a:off x="0" y="339178"/>
          <a:ext cx="1065542" cy="1065542"/>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A11A-13A0-4994-BE0A-6C18B6C13EC4}">
      <dsp:nvSpPr>
        <dsp:cNvPr id="0" name=""/>
        <dsp:cNvSpPr/>
      </dsp:nvSpPr>
      <dsp:spPr>
        <a:xfrm>
          <a:off x="-1807283" y="-305350"/>
          <a:ext cx="2354601" cy="2354601"/>
        </a:xfrm>
        <a:prstGeom prst="blockArc">
          <a:avLst>
            <a:gd name="adj1" fmla="val 18900000"/>
            <a:gd name="adj2" fmla="val 2700000"/>
            <a:gd name="adj3" fmla="val 917"/>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75822-8A47-47A8-84B5-4E6C75E31DE6}">
      <dsp:nvSpPr>
        <dsp:cNvPr id="0" name=""/>
        <dsp:cNvSpPr/>
      </dsp:nvSpPr>
      <dsp:spPr>
        <a:xfrm>
          <a:off x="532771" y="445733"/>
          <a:ext cx="6109328" cy="852433"/>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1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dk1"/>
              </a:solidFill>
              <a:latin typeface="+mn-lt"/>
              <a:ea typeface="+mn-ea"/>
              <a:cs typeface="+mn-cs"/>
            </a:rPr>
            <a:t>Les facteurs liés </a:t>
          </a:r>
          <a:r>
            <a:rPr lang="fr-FR" sz="2400" kern="1200" dirty="0">
              <a:solidFill>
                <a:schemeClr val="tx1"/>
              </a:solidFill>
            </a:rPr>
            <a:t>au fonctionnement des dispositifs de participation citoyenne</a:t>
          </a:r>
          <a:endParaRPr lang="fr-FR" sz="2400" kern="1200" dirty="0">
            <a:solidFill>
              <a:schemeClr val="dk1"/>
            </a:solidFill>
            <a:latin typeface="+mn-lt"/>
            <a:ea typeface="+mn-ea"/>
            <a:cs typeface="+mn-cs"/>
          </a:endParaRPr>
        </a:p>
      </dsp:txBody>
      <dsp:txXfrm>
        <a:off x="532771" y="445733"/>
        <a:ext cx="6109328" cy="852433"/>
      </dsp:txXfrm>
    </dsp:sp>
    <dsp:sp modelId="{0CD54519-C47F-4CBD-9E0C-A410E459EC47}">
      <dsp:nvSpPr>
        <dsp:cNvPr id="0" name=""/>
        <dsp:cNvSpPr/>
      </dsp:nvSpPr>
      <dsp:spPr>
        <a:xfrm>
          <a:off x="0" y="339178"/>
          <a:ext cx="1065542" cy="1065542"/>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A11A-13A0-4994-BE0A-6C18B6C13EC4}">
      <dsp:nvSpPr>
        <dsp:cNvPr id="0" name=""/>
        <dsp:cNvSpPr/>
      </dsp:nvSpPr>
      <dsp:spPr>
        <a:xfrm>
          <a:off x="-2257094" y="-380055"/>
          <a:ext cx="2938341" cy="2938341"/>
        </a:xfrm>
        <a:prstGeom prst="blockArc">
          <a:avLst>
            <a:gd name="adj1" fmla="val 18900000"/>
            <a:gd name="adj2" fmla="val 2700000"/>
            <a:gd name="adj3" fmla="val 735"/>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75822-8A47-47A8-84B5-4E6C75E31DE6}">
      <dsp:nvSpPr>
        <dsp:cNvPr id="0" name=""/>
        <dsp:cNvSpPr/>
      </dsp:nvSpPr>
      <dsp:spPr>
        <a:xfrm>
          <a:off x="663965" y="557942"/>
          <a:ext cx="6873484" cy="1062344"/>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448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dk1"/>
              </a:solidFill>
              <a:latin typeface="+mn-lt"/>
              <a:ea typeface="+mn-ea"/>
              <a:cs typeface="+mn-cs"/>
            </a:rPr>
            <a:t>Les facteurs liés </a:t>
          </a:r>
          <a:r>
            <a:rPr lang="fr-FR" sz="2400" kern="1200" dirty="0">
              <a:solidFill>
                <a:schemeClr val="tx1"/>
              </a:solidFill>
            </a:rPr>
            <a:t>à la prise en compte de la participation citoyenne dans les processus décisionnels</a:t>
          </a:r>
          <a:endParaRPr lang="fr-FR" sz="2400" kern="1200" dirty="0">
            <a:solidFill>
              <a:schemeClr val="dk1"/>
            </a:solidFill>
            <a:latin typeface="+mn-lt"/>
            <a:ea typeface="+mn-ea"/>
            <a:cs typeface="+mn-cs"/>
          </a:endParaRPr>
        </a:p>
      </dsp:txBody>
      <dsp:txXfrm>
        <a:off x="663965" y="557942"/>
        <a:ext cx="6873484" cy="1062344"/>
      </dsp:txXfrm>
    </dsp:sp>
    <dsp:sp modelId="{0CD54519-C47F-4CBD-9E0C-A410E459EC47}">
      <dsp:nvSpPr>
        <dsp:cNvPr id="0" name=""/>
        <dsp:cNvSpPr/>
      </dsp:nvSpPr>
      <dsp:spPr>
        <a:xfrm>
          <a:off x="0" y="425149"/>
          <a:ext cx="1327930" cy="13279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A501-3DE9-4E5F-B97D-2982B2587F71}">
      <dsp:nvSpPr>
        <dsp:cNvPr id="0" name=""/>
        <dsp:cNvSpPr/>
      </dsp:nvSpPr>
      <dsp:spPr>
        <a:xfrm>
          <a:off x="1488" y="0"/>
          <a:ext cx="2902148" cy="661457"/>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dsp:txBody>
      <dsp:txXfrm>
        <a:off x="1488" y="0"/>
        <a:ext cx="2736784" cy="661457"/>
      </dsp:txXfrm>
    </dsp:sp>
    <dsp:sp modelId="{1F03E597-F51B-4FBC-B747-AB10739E9741}">
      <dsp:nvSpPr>
        <dsp:cNvPr id="0" name=""/>
        <dsp:cNvSpPr/>
      </dsp:nvSpPr>
      <dsp:spPr>
        <a:xfrm>
          <a:off x="2323207"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dsp:txBody>
      <dsp:txXfrm>
        <a:off x="2653936" y="0"/>
        <a:ext cx="2240691" cy="661457"/>
      </dsp:txXfrm>
    </dsp:sp>
    <dsp:sp modelId="{F9D95000-62AE-48F6-BA86-9363C62929CB}">
      <dsp:nvSpPr>
        <dsp:cNvPr id="0" name=""/>
        <dsp:cNvSpPr/>
      </dsp:nvSpPr>
      <dsp:spPr>
        <a:xfrm>
          <a:off x="4644925"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endParaRPr lang="fr-FR" sz="2800" kern="1200" dirty="0"/>
        </a:p>
      </dsp:txBody>
      <dsp:txXfrm>
        <a:off x="4975654" y="0"/>
        <a:ext cx="2240691" cy="661457"/>
      </dsp:txXfrm>
    </dsp:sp>
    <dsp:sp modelId="{4442862D-178D-45F2-8C2D-BACA6059AE81}">
      <dsp:nvSpPr>
        <dsp:cNvPr id="0" name=""/>
        <dsp:cNvSpPr/>
      </dsp:nvSpPr>
      <dsp:spPr>
        <a:xfrm>
          <a:off x="6966644" y="0"/>
          <a:ext cx="2902148" cy="661457"/>
        </a:xfrm>
        <a:prstGeom prst="chevron">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dsp:txBody>
      <dsp:txXfrm>
        <a:off x="7297373" y="0"/>
        <a:ext cx="2240691" cy="661457"/>
      </dsp:txXfrm>
    </dsp:sp>
    <dsp:sp modelId="{6267FA52-FA7E-412C-AAD6-B2E9D5FA5B24}">
      <dsp:nvSpPr>
        <dsp:cNvPr id="0" name=""/>
        <dsp:cNvSpPr/>
      </dsp:nvSpPr>
      <dsp:spPr>
        <a:xfrm>
          <a:off x="9288363" y="0"/>
          <a:ext cx="2902148" cy="661457"/>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endParaRPr lang="fr-FR" sz="3400" kern="1200" dirty="0"/>
        </a:p>
      </dsp:txBody>
      <dsp:txXfrm>
        <a:off x="9619092" y="0"/>
        <a:ext cx="2240691" cy="6614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71F62-F1FA-8C93-712F-C5527B48BD3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C935CF-BE95-F946-39E6-4D76E747C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EDB1076-A226-2848-BEB0-77E3AA0F0482}"/>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9EB9AB0B-51DD-5504-DCF5-8A8197FAA8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AB5DE7-AE98-98F9-52A2-95188B8E014B}"/>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219158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BE08E-9070-7324-4033-1218A0D1A7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5A8A0D8-66CB-11CB-2820-C8D3C8A435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494782-7162-3D07-71E9-1C21A2C5A187}"/>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86AA2A3D-DC74-3D19-02FE-20DEE12CE4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E8E8BC-4630-E65D-BCF4-222315F34F38}"/>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356605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557A811-EFF7-6720-E665-F71CA7498B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9CF7891-5E3B-F015-72A8-657A00E989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8878B8-499B-4A0A-1977-3F969C123CB5}"/>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920C6933-6AD4-4EF4-78B8-F1BCB4C159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38BE5-0C91-955A-322E-FB6C93051F05}"/>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120328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62BA7-9EE3-72AE-16C2-7533CC0FFD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7100001-A837-99E1-95D9-61D679DBE8F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C06EC-A314-77E3-5978-C2254E11722C}"/>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A20FD1CB-874F-F618-3759-5BE9869170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8540AF-9C3C-F6DF-DBA9-34D88CA47118}"/>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209633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83F53C-BF35-C19A-3652-425A535104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1F845F-FF3D-6E39-1753-ECE456FBE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BAD6D21-52B3-B10A-B084-F630D40312B9}"/>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ECCEB308-E20C-EA6C-3413-6DC39C7136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24B8DC-919B-518E-B580-94A0454E7EE6}"/>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13050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5511B-A149-C2EC-6774-6FDD39AB59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4010E9-91C9-F311-DB4B-E3EC80804AB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0CB171-917E-A47A-A654-4594010E26B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F1C17D-6262-7E65-DB1F-439D1E412453}"/>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6" name="Espace réservé du pied de page 5">
            <a:extLst>
              <a:ext uri="{FF2B5EF4-FFF2-40B4-BE49-F238E27FC236}">
                <a16:creationId xmlns:a16="http://schemas.microsoft.com/office/drawing/2014/main" id="{73D5C83E-A523-0A1A-724F-CA11E19107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F8CBE4-48F4-9367-D8A4-833F87252B5E}"/>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102331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B0D6F-F656-62A0-BDF9-32BA77F34D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5DEE254-9A59-D58E-A4D0-8ADD31E55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26E3DB-A334-8E12-8577-0876C10D6DF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DB2791-B405-BE92-F04B-F51FDF6AB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169B419-D5EB-343F-5141-C033E14208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812A6F-D40D-BF12-81F7-D833BE95B2DA}"/>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8" name="Espace réservé du pied de page 7">
            <a:extLst>
              <a:ext uri="{FF2B5EF4-FFF2-40B4-BE49-F238E27FC236}">
                <a16:creationId xmlns:a16="http://schemas.microsoft.com/office/drawing/2014/main" id="{8E1C528A-6724-58FF-2974-0CE122B72D2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6D5F34B-DFB1-ED35-00AF-52BB0CCEC345}"/>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53325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8BAF3-32D7-84E9-04E9-5036695C353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C7A7743-5408-CDA5-B5F4-AB220E092C70}"/>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4" name="Espace réservé du pied de page 3">
            <a:extLst>
              <a:ext uri="{FF2B5EF4-FFF2-40B4-BE49-F238E27FC236}">
                <a16:creationId xmlns:a16="http://schemas.microsoft.com/office/drawing/2014/main" id="{1EB07A47-C62F-418C-9BEE-CE780A7E3F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C6837A8-4582-BC63-7ED5-EE22F5A83627}"/>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388881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F82255-BC3B-944D-3C4E-C9CA83BDA92B}"/>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3" name="Espace réservé du pied de page 2">
            <a:extLst>
              <a:ext uri="{FF2B5EF4-FFF2-40B4-BE49-F238E27FC236}">
                <a16:creationId xmlns:a16="http://schemas.microsoft.com/office/drawing/2014/main" id="{FAECEE6A-9EB4-F146-FCF1-8EE9654FFB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F6B3CF-6D0A-3252-C399-573C63BBFF25}"/>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98716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AC8A4-F459-1299-E7C8-00874E0493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6A42E8-6DA9-280F-D5A9-1799DAAAF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D73034-FF06-8D30-EF5F-6D01E6E43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5E545C-BACB-67D7-1966-77F9BC9F7300}"/>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6" name="Espace réservé du pied de page 5">
            <a:extLst>
              <a:ext uri="{FF2B5EF4-FFF2-40B4-BE49-F238E27FC236}">
                <a16:creationId xmlns:a16="http://schemas.microsoft.com/office/drawing/2014/main" id="{9ED3FF6B-876F-6E85-2ADE-320B5C1D08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328DF8-6CC9-A430-9960-F78A54563678}"/>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340098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65DB5-2A78-6A54-93C3-5FE2DF7E0B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076A704-7F3A-4FAC-7217-652CF2612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611C8D-9971-9270-C362-E6FA1E765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DDD183-1DAE-90E6-7FCC-C23F90E9AD7D}"/>
              </a:ext>
            </a:extLst>
          </p:cNvPr>
          <p:cNvSpPr>
            <a:spLocks noGrp="1"/>
          </p:cNvSpPr>
          <p:nvPr>
            <p:ph type="dt" sz="half" idx="10"/>
          </p:nvPr>
        </p:nvSpPr>
        <p:spPr/>
        <p:txBody>
          <a:bodyPr/>
          <a:lstStyle/>
          <a:p>
            <a:fld id="{93450B9D-DBE0-4C4D-9921-76C482574FB4}" type="datetimeFigureOut">
              <a:rPr lang="fr-FR" smtClean="0"/>
              <a:t>01/06/2024</a:t>
            </a:fld>
            <a:endParaRPr lang="fr-FR"/>
          </a:p>
        </p:txBody>
      </p:sp>
      <p:sp>
        <p:nvSpPr>
          <p:cNvPr id="6" name="Espace réservé du pied de page 5">
            <a:extLst>
              <a:ext uri="{FF2B5EF4-FFF2-40B4-BE49-F238E27FC236}">
                <a16:creationId xmlns:a16="http://schemas.microsoft.com/office/drawing/2014/main" id="{C76865AF-18F5-6576-45A4-5299AD60D6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FD8E42-9859-4BC4-DC72-D78BFD22B6FF}"/>
              </a:ext>
            </a:extLst>
          </p:cNvPr>
          <p:cNvSpPr>
            <a:spLocks noGrp="1"/>
          </p:cNvSpPr>
          <p:nvPr>
            <p:ph type="sldNum" sz="quarter" idx="12"/>
          </p:nvPr>
        </p:nvSpPr>
        <p:spPr/>
        <p:txBody>
          <a:bodyPr/>
          <a:lstStyle/>
          <a:p>
            <a:fld id="{1500380F-896F-4BB5-80AF-86B4CA195B08}" type="slidenum">
              <a:rPr lang="fr-FR" smtClean="0"/>
              <a:t>‹N°›</a:t>
            </a:fld>
            <a:endParaRPr lang="fr-FR"/>
          </a:p>
        </p:txBody>
      </p:sp>
    </p:spTree>
    <p:extLst>
      <p:ext uri="{BB962C8B-B14F-4D97-AF65-F5344CB8AC3E}">
        <p14:creationId xmlns:p14="http://schemas.microsoft.com/office/powerpoint/2010/main" val="182215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3ED"/>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1A2833-A42D-9F27-7FBB-C2BFF3DF2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8283CF-3117-25F9-D00C-5BEDE41ED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3F4632-CA80-472D-F5ED-1427C034C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50B9D-DBE0-4C4D-9921-76C482574FB4}" type="datetimeFigureOut">
              <a:rPr lang="fr-FR" smtClean="0"/>
              <a:t>01/06/2024</a:t>
            </a:fld>
            <a:endParaRPr lang="fr-FR"/>
          </a:p>
        </p:txBody>
      </p:sp>
      <p:sp>
        <p:nvSpPr>
          <p:cNvPr id="5" name="Espace réservé du pied de page 4">
            <a:extLst>
              <a:ext uri="{FF2B5EF4-FFF2-40B4-BE49-F238E27FC236}">
                <a16:creationId xmlns:a16="http://schemas.microsoft.com/office/drawing/2014/main" id="{0824E64E-58EE-24FF-2FB3-2140E8445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51A5ADE-1568-80F6-0D48-845BE5F17F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0380F-896F-4BB5-80AF-86B4CA195B08}" type="slidenum">
              <a:rPr lang="fr-FR" smtClean="0"/>
              <a:t>‹N°›</a:t>
            </a:fld>
            <a:endParaRPr lang="fr-FR"/>
          </a:p>
        </p:txBody>
      </p:sp>
    </p:spTree>
    <p:extLst>
      <p:ext uri="{BB962C8B-B14F-4D97-AF65-F5344CB8AC3E}">
        <p14:creationId xmlns:p14="http://schemas.microsoft.com/office/powerpoint/2010/main" val="285924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7.sv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diagramData" Target="../diagrams/data13.xml"/><Relationship Id="rId16"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image" Target="../media/image19.svg"/><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7.sv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19.sv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18.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image" Target="../media/image21.svg"/><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20.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9D07E-8BCD-7746-11E4-4177373E496B}"/>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92327DB6-396D-51FD-73FB-13874F2EFF2B}"/>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126476A3-C63D-3106-FEF6-71C3FF645D3C}"/>
              </a:ext>
            </a:extLst>
          </p:cNvPr>
          <p:cNvPicPr>
            <a:picLocks noChangeAspect="1"/>
          </p:cNvPicPr>
          <p:nvPr/>
        </p:nvPicPr>
        <p:blipFill rotWithShape="1">
          <a:blip r:embed="rId2"/>
          <a:srcRect t="1633" b="-1176"/>
          <a:stretch/>
        </p:blipFill>
        <p:spPr>
          <a:xfrm>
            <a:off x="-180885" y="0"/>
            <a:ext cx="12372885" cy="6949680"/>
          </a:xfrm>
          <a:prstGeom prst="rect">
            <a:avLst/>
          </a:prstGeom>
        </p:spPr>
      </p:pic>
      <p:sp>
        <p:nvSpPr>
          <p:cNvPr id="6" name="Rectangle 5">
            <a:extLst>
              <a:ext uri="{FF2B5EF4-FFF2-40B4-BE49-F238E27FC236}">
                <a16:creationId xmlns:a16="http://schemas.microsoft.com/office/drawing/2014/main" id="{6E41453E-106E-412D-3EF7-BF80DFBEC6C1}"/>
              </a:ext>
            </a:extLst>
          </p:cNvPr>
          <p:cNvSpPr/>
          <p:nvPr/>
        </p:nvSpPr>
        <p:spPr>
          <a:xfrm>
            <a:off x="121920" y="3870960"/>
            <a:ext cx="11866880" cy="2870517"/>
          </a:xfrm>
          <a:prstGeom prst="rect">
            <a:avLst/>
          </a:prstGeom>
          <a:solidFill>
            <a:srgbClr val="FDF3E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t>LES PRATIQUES DE PARTICIPATION CITOYENNE DANS LA GOUVERNANCE DES SYSTÈMES ALIMENTAIRES TERRITORIAUX</a:t>
            </a:r>
          </a:p>
          <a:p>
            <a:pPr algn="ctr"/>
            <a:r>
              <a:rPr lang="fr-FR" sz="2000" dirty="0"/>
              <a:t>_________________________________</a:t>
            </a:r>
          </a:p>
          <a:p>
            <a:pPr algn="ctr"/>
            <a:r>
              <a:rPr lang="fr-FR" sz="2000" dirty="0"/>
              <a:t>RÉSULTATS D’UNE RECENSION DES ÉCRITS</a:t>
            </a:r>
          </a:p>
          <a:p>
            <a:pPr algn="ctr"/>
            <a:endParaRPr lang="fr-FR" sz="2000" dirty="0"/>
          </a:p>
          <a:p>
            <a:pPr algn="ctr"/>
            <a:r>
              <a:rPr lang="fr-FR" sz="2000" dirty="0"/>
              <a:t>Lys AFFRE </a:t>
            </a:r>
          </a:p>
          <a:p>
            <a:pPr algn="ctr"/>
            <a:r>
              <a:rPr lang="fr-FR" sz="1600" i="1" dirty="0"/>
              <a:t>Faculté des sciences infirmières, Université Laval</a:t>
            </a:r>
          </a:p>
          <a:p>
            <a:pPr algn="ctr"/>
            <a:r>
              <a:rPr lang="fr-FR" sz="1600" i="1" dirty="0"/>
              <a:t>Coordinatrice chez Régénération Canada</a:t>
            </a:r>
          </a:p>
        </p:txBody>
      </p:sp>
      <p:pic>
        <p:nvPicPr>
          <p:cNvPr id="11" name="Image 10">
            <a:extLst>
              <a:ext uri="{FF2B5EF4-FFF2-40B4-BE49-F238E27FC236}">
                <a16:creationId xmlns:a16="http://schemas.microsoft.com/office/drawing/2014/main" id="{CA1DD25E-FCE4-B702-8D7A-36F8B108E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566" y="5317148"/>
            <a:ext cx="1720027" cy="603297"/>
          </a:xfrm>
          <a:prstGeom prst="rect">
            <a:avLst/>
          </a:prstGeom>
        </p:spPr>
      </p:pic>
      <p:pic>
        <p:nvPicPr>
          <p:cNvPr id="1030" name="Picture 6" descr="ulaval-logo.vf - Ça marche Doc!">
            <a:extLst>
              <a:ext uri="{FF2B5EF4-FFF2-40B4-BE49-F238E27FC236}">
                <a16:creationId xmlns:a16="http://schemas.microsoft.com/office/drawing/2014/main" id="{12D47203-9D9A-ED30-2833-02F6808A6C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 y="6040805"/>
            <a:ext cx="1524000" cy="62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4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339A1-820D-C324-2EAB-169C745D55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
                    </a14:imgEffect>
                    <a14:imgEffect>
                      <a14:colorTemperature colorTemp="11500"/>
                    </a14:imgEffect>
                    <a14:imgEffect>
                      <a14:saturation sat="240000"/>
                    </a14:imgEffect>
                  </a14:imgLayer>
                </a14:imgProps>
              </a:ext>
              <a:ext uri="{28A0092B-C50C-407E-A947-70E740481C1C}">
                <a14:useLocalDpi xmlns:a14="http://schemas.microsoft.com/office/drawing/2010/main" val="0"/>
              </a:ext>
            </a:extLst>
          </a:blip>
          <a:stretch>
            <a:fillRect/>
          </a:stretch>
        </p:blipFill>
        <p:spPr>
          <a:xfrm>
            <a:off x="350355" y="3125282"/>
            <a:ext cx="4141046" cy="2764114"/>
          </a:xfrm>
          <a:prstGeom prst="rect">
            <a:avLst/>
          </a:prstGeom>
        </p:spPr>
      </p:pic>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Espace réservé du contenu 5">
            <a:extLst>
              <a:ext uri="{FF2B5EF4-FFF2-40B4-BE49-F238E27FC236}">
                <a16:creationId xmlns:a16="http://schemas.microsoft.com/office/drawing/2014/main" id="{3F6B6EC7-9984-41A8-49B9-F92692484572}"/>
              </a:ext>
            </a:extLst>
          </p:cNvPr>
          <p:cNvSpPr txBox="1">
            <a:spLocks/>
          </p:cNvSpPr>
          <p:nvPr/>
        </p:nvSpPr>
        <p:spPr>
          <a:xfrm>
            <a:off x="350355" y="387250"/>
            <a:ext cx="6680200" cy="697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2) Groupes de travail de </a:t>
            </a:r>
            <a:r>
              <a:rPr lang="fr-FR" dirty="0" err="1"/>
              <a:t>citoyen.ne.s</a:t>
            </a:r>
            <a:endParaRPr lang="fr-FR" dirty="0"/>
          </a:p>
        </p:txBody>
      </p:sp>
      <p:sp>
        <p:nvSpPr>
          <p:cNvPr id="9" name="ZoneTexte 8">
            <a:extLst>
              <a:ext uri="{FF2B5EF4-FFF2-40B4-BE49-F238E27FC236}">
                <a16:creationId xmlns:a16="http://schemas.microsoft.com/office/drawing/2014/main" id="{40F9CC46-AB03-A3F2-554A-DBE04838D1BA}"/>
              </a:ext>
            </a:extLst>
          </p:cNvPr>
          <p:cNvSpPr txBox="1"/>
          <p:nvPr/>
        </p:nvSpPr>
        <p:spPr>
          <a:xfrm>
            <a:off x="4959902" y="1299751"/>
            <a:ext cx="7232097" cy="2554545"/>
          </a:xfrm>
          <a:prstGeom prst="rect">
            <a:avLst/>
          </a:prstGeom>
          <a:noFill/>
        </p:spPr>
        <p:txBody>
          <a:bodyPr wrap="square">
            <a:spAutoFit/>
          </a:bodyPr>
          <a:lstStyle/>
          <a:p>
            <a:r>
              <a:rPr lang="fr-FR" sz="1600" b="1" dirty="0"/>
              <a:t>Sujets traités </a:t>
            </a:r>
            <a:r>
              <a:rPr lang="fr-FR" sz="1600" dirty="0"/>
              <a:t>: questions spécifiques liées à leur système alimentaire. </a:t>
            </a:r>
          </a:p>
          <a:p>
            <a:endParaRPr lang="fr-FR" sz="1600" dirty="0"/>
          </a:p>
          <a:p>
            <a:r>
              <a:rPr lang="fr-FR" sz="1600" b="1" dirty="0"/>
              <a:t>Activités : </a:t>
            </a:r>
          </a:p>
          <a:p>
            <a:pPr marL="285750" indent="-285750">
              <a:buFontTx/>
              <a:buChar char="-"/>
            </a:pPr>
            <a:r>
              <a:rPr lang="fr-FR" sz="1600" dirty="0"/>
              <a:t>Ces comités organisés de manière régulière</a:t>
            </a:r>
          </a:p>
          <a:p>
            <a:pPr marL="285750" indent="-285750">
              <a:buFontTx/>
              <a:buChar char="-"/>
            </a:pPr>
            <a:r>
              <a:rPr lang="fr-FR" sz="1600" dirty="0"/>
              <a:t>Formuler des recommandations, de développer des initiatives spécifiques ou de résoudre des problèmes particuliers. </a:t>
            </a:r>
          </a:p>
          <a:p>
            <a:pPr marL="285750" indent="-285750">
              <a:buFontTx/>
              <a:buChar char="-"/>
            </a:pPr>
            <a:r>
              <a:rPr lang="fr-FR" sz="1600" dirty="0"/>
              <a:t>Ils sont parfois utilisés dans des processus de délibération visant à créer une sphère publique représentative élue par tirage au sort dans le but de débattre d’une question donnée pour parvenir à un jugement en la matière (</a:t>
            </a:r>
            <a:r>
              <a:rPr lang="fr-FR" sz="1600" dirty="0" err="1"/>
              <a:t>Huttunen</a:t>
            </a:r>
            <a:r>
              <a:rPr lang="fr-FR" sz="1600" dirty="0"/>
              <a:t> et collab., 2022 ; OCDE, 2020). </a:t>
            </a:r>
          </a:p>
        </p:txBody>
      </p:sp>
      <p:sp>
        <p:nvSpPr>
          <p:cNvPr id="13" name="ZoneTexte 12">
            <a:extLst>
              <a:ext uri="{FF2B5EF4-FFF2-40B4-BE49-F238E27FC236}">
                <a16:creationId xmlns:a16="http://schemas.microsoft.com/office/drawing/2014/main" id="{BF1F0B00-B647-CF2D-4127-4AA557AD8111}"/>
              </a:ext>
            </a:extLst>
          </p:cNvPr>
          <p:cNvSpPr txBox="1"/>
          <p:nvPr/>
        </p:nvSpPr>
        <p:spPr>
          <a:xfrm>
            <a:off x="350355" y="1426749"/>
            <a:ext cx="3426800" cy="1464231"/>
          </a:xfrm>
          <a:prstGeom prst="roundRect">
            <a:avLst/>
          </a:prstGeom>
          <a:solidFill>
            <a:schemeClr val="accent2">
              <a:lumMod val="75000"/>
            </a:schemeClr>
          </a:solidFill>
        </p:spPr>
        <p:txBody>
          <a:bodyPr wrap="square">
            <a:spAutoFit/>
          </a:bodyPr>
          <a:lstStyle/>
          <a:p>
            <a:pPr algn="ctr"/>
            <a:r>
              <a:rPr lang="fr-FR" sz="1600" b="1" dirty="0">
                <a:solidFill>
                  <a:schemeClr val="bg1"/>
                </a:solidFill>
              </a:rPr>
              <a:t>Objectif</a:t>
            </a:r>
            <a:r>
              <a:rPr lang="fr-FR" sz="1600" dirty="0">
                <a:solidFill>
                  <a:schemeClr val="bg1"/>
                </a:solidFill>
              </a:rPr>
              <a:t> : Impliquer les </a:t>
            </a:r>
            <a:r>
              <a:rPr lang="fr-FR" sz="1600" dirty="0" err="1">
                <a:solidFill>
                  <a:schemeClr val="bg1"/>
                </a:solidFill>
              </a:rPr>
              <a:t>citoyen.ne.s</a:t>
            </a:r>
            <a:endParaRPr lang="fr-FR" sz="1600" dirty="0">
              <a:solidFill>
                <a:schemeClr val="bg1"/>
              </a:solidFill>
            </a:endParaRPr>
          </a:p>
          <a:p>
            <a:pPr algn="ctr"/>
            <a:r>
              <a:rPr lang="fr-FR" sz="1600" dirty="0">
                <a:solidFill>
                  <a:schemeClr val="bg1"/>
                </a:solidFill>
              </a:rPr>
              <a:t>dans des groupes </a:t>
            </a:r>
            <a:r>
              <a:rPr lang="fr-FR" sz="1600" u="sng" dirty="0">
                <a:solidFill>
                  <a:schemeClr val="bg1"/>
                </a:solidFill>
              </a:rPr>
              <a:t>spécialisés</a:t>
            </a:r>
          </a:p>
          <a:p>
            <a:pPr algn="ctr"/>
            <a:r>
              <a:rPr lang="fr-FR" sz="1600" dirty="0">
                <a:solidFill>
                  <a:schemeClr val="bg1"/>
                </a:solidFill>
              </a:rPr>
              <a:t>pour aborder des problèmes</a:t>
            </a:r>
          </a:p>
          <a:p>
            <a:pPr algn="ctr"/>
            <a:r>
              <a:rPr lang="fr-FR" sz="1600" dirty="0">
                <a:solidFill>
                  <a:schemeClr val="bg1"/>
                </a:solidFill>
              </a:rPr>
              <a:t>spécifiques liés aux systèmes</a:t>
            </a:r>
          </a:p>
          <a:p>
            <a:pPr algn="ctr"/>
            <a:r>
              <a:rPr lang="fr-FR" sz="1600" dirty="0">
                <a:solidFill>
                  <a:schemeClr val="bg1"/>
                </a:solidFill>
              </a:rPr>
              <a:t>alimentaires</a:t>
            </a:r>
          </a:p>
        </p:txBody>
      </p:sp>
      <p:sp>
        <p:nvSpPr>
          <p:cNvPr id="16" name="ZoneTexte 15">
            <a:extLst>
              <a:ext uri="{FF2B5EF4-FFF2-40B4-BE49-F238E27FC236}">
                <a16:creationId xmlns:a16="http://schemas.microsoft.com/office/drawing/2014/main" id="{697FB64A-21BE-0356-1E48-D25141247129}"/>
              </a:ext>
            </a:extLst>
          </p:cNvPr>
          <p:cNvSpPr txBox="1"/>
          <p:nvPr/>
        </p:nvSpPr>
        <p:spPr>
          <a:xfrm>
            <a:off x="4959902" y="4310985"/>
            <a:ext cx="6684479" cy="1736646"/>
          </a:xfrm>
          <a:prstGeom prst="roundRect">
            <a:avLst/>
          </a:prstGeom>
          <a:solidFill>
            <a:schemeClr val="accent2">
              <a:lumMod val="40000"/>
              <a:lumOff val="60000"/>
            </a:schemeClr>
          </a:solidFill>
        </p:spPr>
        <p:txBody>
          <a:bodyPr wrap="square">
            <a:spAutoFit/>
          </a:bodyPr>
          <a:lstStyle/>
          <a:p>
            <a:pPr algn="ctr"/>
            <a:r>
              <a:rPr lang="fr-FR" sz="1600" dirty="0"/>
              <a:t>Les groupes traitent généralement d’un sujet spécifique dont ils ne sont pas forcément spécialistes</a:t>
            </a:r>
          </a:p>
          <a:p>
            <a:pPr algn="ctr"/>
            <a:endParaRPr lang="fr-FR" sz="1600" dirty="0"/>
          </a:p>
          <a:p>
            <a:pPr algn="ctr"/>
            <a:r>
              <a:rPr lang="fr-FR" sz="1600" dirty="0"/>
              <a:t>Généralement de petite taille, ces comités intègrent plus facilement les groupes marginalisés et deviennent aussi bien souvent des expériences transformatrices et émancipatrices pour les </a:t>
            </a:r>
            <a:r>
              <a:rPr lang="fr-FR" sz="1600" dirty="0" err="1"/>
              <a:t>participant.e.s</a:t>
            </a:r>
            <a:r>
              <a:rPr lang="fr-FR" sz="1600" dirty="0"/>
              <a:t>.</a:t>
            </a:r>
          </a:p>
        </p:txBody>
      </p:sp>
      <p:sp>
        <p:nvSpPr>
          <p:cNvPr id="21" name="ZoneTexte 20">
            <a:extLst>
              <a:ext uri="{FF2B5EF4-FFF2-40B4-BE49-F238E27FC236}">
                <a16:creationId xmlns:a16="http://schemas.microsoft.com/office/drawing/2014/main" id="{BC9D52FF-BBED-45BF-E848-E69EE5714DEB}"/>
              </a:ext>
            </a:extLst>
          </p:cNvPr>
          <p:cNvSpPr txBox="1"/>
          <p:nvPr/>
        </p:nvSpPr>
        <p:spPr>
          <a:xfrm>
            <a:off x="4622247" y="4047083"/>
            <a:ext cx="606256" cy="1107996"/>
          </a:xfrm>
          <a:prstGeom prst="rect">
            <a:avLst/>
          </a:prstGeom>
          <a:noFill/>
        </p:spPr>
        <p:txBody>
          <a:bodyPr wrap="none" rtlCol="0">
            <a:spAutoFit/>
          </a:bodyPr>
          <a:lstStyle/>
          <a:p>
            <a:r>
              <a:rPr lang="fr-FR" sz="6600" dirty="0">
                <a:solidFill>
                  <a:schemeClr val="accent6"/>
                </a:solidFill>
              </a:rPr>
              <a:t>+</a:t>
            </a:r>
          </a:p>
        </p:txBody>
      </p:sp>
      <p:sp>
        <p:nvSpPr>
          <p:cNvPr id="22" name="ZoneTexte 21">
            <a:extLst>
              <a:ext uri="{FF2B5EF4-FFF2-40B4-BE49-F238E27FC236}">
                <a16:creationId xmlns:a16="http://schemas.microsoft.com/office/drawing/2014/main" id="{88C4E11D-FB61-F02E-1EC5-1C8647D1E4D4}"/>
              </a:ext>
            </a:extLst>
          </p:cNvPr>
          <p:cNvSpPr txBox="1"/>
          <p:nvPr/>
        </p:nvSpPr>
        <p:spPr>
          <a:xfrm>
            <a:off x="4732115" y="4675537"/>
            <a:ext cx="530915" cy="1446550"/>
          </a:xfrm>
          <a:prstGeom prst="rect">
            <a:avLst/>
          </a:prstGeom>
          <a:noFill/>
        </p:spPr>
        <p:txBody>
          <a:bodyPr wrap="none" rtlCol="0">
            <a:spAutoFit/>
          </a:bodyPr>
          <a:lstStyle/>
          <a:p>
            <a:r>
              <a:rPr lang="fr-FR" sz="8800" dirty="0">
                <a:solidFill>
                  <a:srgbClr val="FF0000"/>
                </a:solidFill>
              </a:rPr>
              <a:t>-</a:t>
            </a:r>
          </a:p>
        </p:txBody>
      </p:sp>
    </p:spTree>
    <p:extLst>
      <p:ext uri="{BB962C8B-B14F-4D97-AF65-F5344CB8AC3E}">
        <p14:creationId xmlns:p14="http://schemas.microsoft.com/office/powerpoint/2010/main" val="26112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contenu 5">
            <a:extLst>
              <a:ext uri="{FF2B5EF4-FFF2-40B4-BE49-F238E27FC236}">
                <a16:creationId xmlns:a16="http://schemas.microsoft.com/office/drawing/2014/main" id="{3F6B6EC7-9984-41A8-49B9-F92692484572}"/>
              </a:ext>
            </a:extLst>
          </p:cNvPr>
          <p:cNvSpPr txBox="1">
            <a:spLocks/>
          </p:cNvSpPr>
          <p:nvPr/>
        </p:nvSpPr>
        <p:spPr>
          <a:xfrm>
            <a:off x="350355" y="423002"/>
            <a:ext cx="6680200" cy="697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3) Ateliers participatifs</a:t>
            </a:r>
          </a:p>
        </p:txBody>
      </p:sp>
      <p:pic>
        <p:nvPicPr>
          <p:cNvPr id="6" name="Image 5">
            <a:extLst>
              <a:ext uri="{FF2B5EF4-FFF2-40B4-BE49-F238E27FC236}">
                <a16:creationId xmlns:a16="http://schemas.microsoft.com/office/drawing/2014/main" id="{95248839-B63F-E389-0AE7-F926CB4A3D89}"/>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231000"/>
                    </a14:imgEffect>
                  </a14:imgLayer>
                </a14:imgProps>
              </a:ext>
              <a:ext uri="{28A0092B-C50C-407E-A947-70E740481C1C}">
                <a14:useLocalDpi xmlns:a14="http://schemas.microsoft.com/office/drawing/2010/main" val="0"/>
              </a:ext>
            </a:extLst>
          </a:blip>
          <a:stretch>
            <a:fillRect/>
          </a:stretch>
        </p:blipFill>
        <p:spPr>
          <a:xfrm>
            <a:off x="213619" y="3429000"/>
            <a:ext cx="3700272" cy="2465832"/>
          </a:xfrm>
          <a:prstGeom prst="rect">
            <a:avLst/>
          </a:prstGeom>
        </p:spPr>
      </p:pic>
      <p:sp>
        <p:nvSpPr>
          <p:cNvPr id="7" name="ZoneTexte 6">
            <a:extLst>
              <a:ext uri="{FF2B5EF4-FFF2-40B4-BE49-F238E27FC236}">
                <a16:creationId xmlns:a16="http://schemas.microsoft.com/office/drawing/2014/main" id="{0F0BC249-C987-3A06-F812-104932C99288}"/>
              </a:ext>
            </a:extLst>
          </p:cNvPr>
          <p:cNvSpPr txBox="1"/>
          <p:nvPr/>
        </p:nvSpPr>
        <p:spPr>
          <a:xfrm>
            <a:off x="350355" y="1426749"/>
            <a:ext cx="3426800" cy="1736646"/>
          </a:xfrm>
          <a:prstGeom prst="roundRect">
            <a:avLst/>
          </a:prstGeom>
          <a:solidFill>
            <a:schemeClr val="accent2">
              <a:lumMod val="75000"/>
            </a:schemeClr>
          </a:solidFill>
        </p:spPr>
        <p:txBody>
          <a:bodyPr wrap="square">
            <a:spAutoFit/>
          </a:bodyPr>
          <a:lstStyle/>
          <a:p>
            <a:pPr algn="ctr"/>
            <a:r>
              <a:rPr lang="fr-FR" sz="1600" b="1" dirty="0">
                <a:solidFill>
                  <a:schemeClr val="bg1"/>
                </a:solidFill>
              </a:rPr>
              <a:t>Objectif</a:t>
            </a:r>
            <a:r>
              <a:rPr lang="fr-FR" sz="1600" dirty="0">
                <a:solidFill>
                  <a:schemeClr val="bg1"/>
                </a:solidFill>
              </a:rPr>
              <a:t> : Faciliter des interactions</a:t>
            </a:r>
          </a:p>
          <a:p>
            <a:pPr algn="ctr"/>
            <a:r>
              <a:rPr lang="fr-FR" sz="1600" dirty="0">
                <a:solidFill>
                  <a:schemeClr val="bg1"/>
                </a:solidFill>
              </a:rPr>
              <a:t>pratiques et engageantes</a:t>
            </a:r>
          </a:p>
          <a:p>
            <a:pPr algn="ctr"/>
            <a:r>
              <a:rPr lang="fr-FR" sz="1600" dirty="0">
                <a:solidFill>
                  <a:schemeClr val="bg1"/>
                </a:solidFill>
              </a:rPr>
              <a:t>permettant aux </a:t>
            </a:r>
            <a:r>
              <a:rPr lang="fr-FR" sz="1600" dirty="0" err="1">
                <a:solidFill>
                  <a:schemeClr val="bg1"/>
                </a:solidFill>
              </a:rPr>
              <a:t>citoyen.ne.s</a:t>
            </a:r>
            <a:r>
              <a:rPr lang="fr-FR" sz="1600" dirty="0">
                <a:solidFill>
                  <a:schemeClr val="bg1"/>
                </a:solidFill>
              </a:rPr>
              <a:t> de</a:t>
            </a:r>
          </a:p>
          <a:p>
            <a:pPr algn="ctr"/>
            <a:r>
              <a:rPr lang="fr-FR" sz="1600" dirty="0">
                <a:solidFill>
                  <a:schemeClr val="bg1"/>
                </a:solidFill>
              </a:rPr>
              <a:t>s’impliquer </a:t>
            </a:r>
            <a:r>
              <a:rPr lang="fr-FR" sz="1600" u="sng" dirty="0">
                <a:solidFill>
                  <a:schemeClr val="bg1"/>
                </a:solidFill>
              </a:rPr>
              <a:t>activement</a:t>
            </a:r>
            <a:r>
              <a:rPr lang="fr-FR" sz="1600" dirty="0">
                <a:solidFill>
                  <a:schemeClr val="bg1"/>
                </a:solidFill>
              </a:rPr>
              <a:t> dans des</a:t>
            </a:r>
          </a:p>
          <a:p>
            <a:pPr algn="ctr"/>
            <a:r>
              <a:rPr lang="fr-FR" sz="1600" dirty="0">
                <a:solidFill>
                  <a:schemeClr val="bg1"/>
                </a:solidFill>
              </a:rPr>
              <a:t>activités liées à l’alimentation, dans un </a:t>
            </a:r>
            <a:r>
              <a:rPr lang="fr-FR" sz="1600" b="1" dirty="0">
                <a:solidFill>
                  <a:schemeClr val="bg1"/>
                </a:solidFill>
              </a:rPr>
              <a:t>espace accueillant et inclusif</a:t>
            </a:r>
          </a:p>
        </p:txBody>
      </p:sp>
      <p:sp>
        <p:nvSpPr>
          <p:cNvPr id="11" name="ZoneTexte 10">
            <a:extLst>
              <a:ext uri="{FF2B5EF4-FFF2-40B4-BE49-F238E27FC236}">
                <a16:creationId xmlns:a16="http://schemas.microsoft.com/office/drawing/2014/main" id="{89B4E496-0234-B48B-43A7-16AA8F086AD6}"/>
              </a:ext>
            </a:extLst>
          </p:cNvPr>
          <p:cNvSpPr txBox="1"/>
          <p:nvPr/>
        </p:nvSpPr>
        <p:spPr>
          <a:xfrm>
            <a:off x="4407590" y="4975431"/>
            <a:ext cx="7479610" cy="919401"/>
          </a:xfrm>
          <a:prstGeom prst="roundRect">
            <a:avLst/>
          </a:prstGeom>
          <a:solidFill>
            <a:schemeClr val="accent2">
              <a:lumMod val="40000"/>
              <a:lumOff val="60000"/>
            </a:schemeClr>
          </a:solidFill>
        </p:spPr>
        <p:txBody>
          <a:bodyPr wrap="square">
            <a:spAutoFit/>
          </a:bodyPr>
          <a:lstStyle/>
          <a:p>
            <a:pPr algn="ctr"/>
            <a:r>
              <a:rPr lang="fr-FR" sz="1600" dirty="0"/>
              <a:t>Adaptés pour inclure les personnes en situation de vulnérabilité</a:t>
            </a:r>
          </a:p>
          <a:p>
            <a:pPr algn="ctr"/>
            <a:endParaRPr lang="fr-FR" sz="1600" dirty="0"/>
          </a:p>
          <a:p>
            <a:pPr algn="ctr"/>
            <a:r>
              <a:rPr lang="fr-FR" sz="1600" dirty="0"/>
              <a:t>Nécessite un lieu informel pour la participation et la présence d’</a:t>
            </a:r>
            <a:r>
              <a:rPr lang="fr-FR" sz="1600" dirty="0" err="1"/>
              <a:t>animateur.trice.s</a:t>
            </a:r>
            <a:r>
              <a:rPr lang="fr-FR" sz="1600" dirty="0"/>
              <a:t> </a:t>
            </a:r>
          </a:p>
        </p:txBody>
      </p:sp>
      <p:sp>
        <p:nvSpPr>
          <p:cNvPr id="12" name="ZoneTexte 11">
            <a:extLst>
              <a:ext uri="{FF2B5EF4-FFF2-40B4-BE49-F238E27FC236}">
                <a16:creationId xmlns:a16="http://schemas.microsoft.com/office/drawing/2014/main" id="{869D93F3-5FF3-42B1-1112-4F298330D18A}"/>
              </a:ext>
            </a:extLst>
          </p:cNvPr>
          <p:cNvSpPr txBox="1"/>
          <p:nvPr/>
        </p:nvSpPr>
        <p:spPr>
          <a:xfrm>
            <a:off x="4635377" y="4491656"/>
            <a:ext cx="606256" cy="1107996"/>
          </a:xfrm>
          <a:prstGeom prst="rect">
            <a:avLst/>
          </a:prstGeom>
          <a:noFill/>
        </p:spPr>
        <p:txBody>
          <a:bodyPr wrap="none" rtlCol="0">
            <a:spAutoFit/>
          </a:bodyPr>
          <a:lstStyle/>
          <a:p>
            <a:r>
              <a:rPr lang="fr-FR" sz="6600" dirty="0">
                <a:solidFill>
                  <a:schemeClr val="accent6"/>
                </a:solidFill>
              </a:rPr>
              <a:t>+</a:t>
            </a:r>
          </a:p>
        </p:txBody>
      </p:sp>
      <p:sp>
        <p:nvSpPr>
          <p:cNvPr id="13" name="ZoneTexte 12">
            <a:extLst>
              <a:ext uri="{FF2B5EF4-FFF2-40B4-BE49-F238E27FC236}">
                <a16:creationId xmlns:a16="http://schemas.microsoft.com/office/drawing/2014/main" id="{FEEFDAE0-EF3B-EEF9-0397-6B8B95F8BD4B}"/>
              </a:ext>
            </a:extLst>
          </p:cNvPr>
          <p:cNvSpPr txBox="1"/>
          <p:nvPr/>
        </p:nvSpPr>
        <p:spPr>
          <a:xfrm>
            <a:off x="4142685" y="4927675"/>
            <a:ext cx="530915" cy="1446550"/>
          </a:xfrm>
          <a:prstGeom prst="rect">
            <a:avLst/>
          </a:prstGeom>
          <a:noFill/>
        </p:spPr>
        <p:txBody>
          <a:bodyPr wrap="none" rtlCol="0">
            <a:spAutoFit/>
          </a:bodyPr>
          <a:lstStyle/>
          <a:p>
            <a:r>
              <a:rPr lang="fr-FR" sz="8800" dirty="0">
                <a:solidFill>
                  <a:srgbClr val="FF0000"/>
                </a:solidFill>
              </a:rPr>
              <a:t>-</a:t>
            </a:r>
          </a:p>
        </p:txBody>
      </p:sp>
      <p:sp>
        <p:nvSpPr>
          <p:cNvPr id="15" name="ZoneTexte 14">
            <a:extLst>
              <a:ext uri="{FF2B5EF4-FFF2-40B4-BE49-F238E27FC236}">
                <a16:creationId xmlns:a16="http://schemas.microsoft.com/office/drawing/2014/main" id="{42186AD1-AAC1-E0E9-1A4D-0F48371C7F7D}"/>
              </a:ext>
            </a:extLst>
          </p:cNvPr>
          <p:cNvSpPr txBox="1"/>
          <p:nvPr/>
        </p:nvSpPr>
        <p:spPr>
          <a:xfrm>
            <a:off x="4362035" y="1426749"/>
            <a:ext cx="7479610" cy="2554545"/>
          </a:xfrm>
          <a:prstGeom prst="rect">
            <a:avLst/>
          </a:prstGeom>
          <a:noFill/>
        </p:spPr>
        <p:txBody>
          <a:bodyPr wrap="square">
            <a:spAutoFit/>
          </a:bodyPr>
          <a:lstStyle/>
          <a:p>
            <a:pPr algn="just"/>
            <a:r>
              <a:rPr lang="fr-FR" sz="1600" b="1" dirty="0"/>
              <a:t>Sujets traités : </a:t>
            </a:r>
            <a:r>
              <a:rPr lang="fr-FR" sz="1600" dirty="0"/>
              <a:t>favoriser un dialogue collaboratif dans l’exploration des principaux défis des systèmes alimentaires et de formuler des recommandations menant au changement (</a:t>
            </a:r>
            <a:r>
              <a:rPr lang="fr-FR" sz="1600" dirty="0" err="1"/>
              <a:t>Levkoe</a:t>
            </a:r>
            <a:r>
              <a:rPr lang="fr-FR" sz="1600" dirty="0"/>
              <a:t> et </a:t>
            </a:r>
            <a:r>
              <a:rPr lang="fr-FR" sz="1600" dirty="0" err="1"/>
              <a:t>Sheedy</a:t>
            </a:r>
            <a:r>
              <a:rPr lang="fr-FR" sz="1600" dirty="0"/>
              <a:t>, 2019). </a:t>
            </a:r>
          </a:p>
          <a:p>
            <a:pPr algn="just"/>
            <a:endParaRPr lang="fr-FR" sz="1600" b="1" dirty="0"/>
          </a:p>
          <a:p>
            <a:pPr algn="just"/>
            <a:r>
              <a:rPr lang="fr-FR" sz="1600" b="1" dirty="0"/>
              <a:t>Activités :</a:t>
            </a:r>
            <a:r>
              <a:rPr lang="fr-FR" sz="1600" dirty="0"/>
              <a:t> peuvent prendre la forme d’ateliers de cuisines collectives</a:t>
            </a:r>
          </a:p>
          <a:p>
            <a:pPr algn="just"/>
            <a:r>
              <a:rPr lang="fr-FR" sz="1600" dirty="0"/>
              <a:t>- méthodes moins formelles offrant aux </a:t>
            </a:r>
            <a:r>
              <a:rPr lang="fr-FR" sz="1600" dirty="0" err="1"/>
              <a:t>citoyen.ne.s</a:t>
            </a:r>
            <a:r>
              <a:rPr lang="fr-FR" sz="1600" dirty="0"/>
              <a:t> l’opportunité de discuter des défis auxquels font face les SAT lors d’expériences pratiques (</a:t>
            </a:r>
            <a:r>
              <a:rPr lang="fr-FR" sz="1600" dirty="0" err="1"/>
              <a:t>Lequin</a:t>
            </a:r>
            <a:r>
              <a:rPr lang="fr-FR" sz="1600" dirty="0"/>
              <a:t>, 2022)</a:t>
            </a:r>
          </a:p>
          <a:p>
            <a:pPr algn="just"/>
            <a:r>
              <a:rPr lang="fr-FR" sz="1600" dirty="0"/>
              <a:t>- ces ateliers favorisent des conversations informelles, libérant la parole, et sont guidés par </a:t>
            </a:r>
            <a:r>
              <a:rPr lang="fr-FR" sz="1600" dirty="0" err="1"/>
              <a:t>un.e</a:t>
            </a:r>
            <a:r>
              <a:rPr lang="fr-FR" sz="1600" dirty="0"/>
              <a:t> </a:t>
            </a:r>
            <a:r>
              <a:rPr lang="fr-FR" sz="1600" dirty="0" err="1"/>
              <a:t>animateur.trice</a:t>
            </a:r>
            <a:r>
              <a:rPr lang="fr-FR" sz="1600" dirty="0"/>
              <a:t> qui collige les données, explique aux </a:t>
            </a:r>
            <a:r>
              <a:rPr lang="fr-FR" sz="1600" dirty="0" err="1"/>
              <a:t>participant.e.s</a:t>
            </a:r>
            <a:r>
              <a:rPr lang="fr-FR" sz="1600" dirty="0"/>
              <a:t> le fonctionnement et encadre les discussions. </a:t>
            </a:r>
          </a:p>
        </p:txBody>
      </p:sp>
    </p:spTree>
    <p:extLst>
      <p:ext uri="{BB962C8B-B14F-4D97-AF65-F5344CB8AC3E}">
        <p14:creationId xmlns:p14="http://schemas.microsoft.com/office/powerpoint/2010/main" val="221900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RÉSULTATS</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contenu 5">
            <a:extLst>
              <a:ext uri="{FF2B5EF4-FFF2-40B4-BE49-F238E27FC236}">
                <a16:creationId xmlns:a16="http://schemas.microsoft.com/office/drawing/2014/main" id="{3F6B6EC7-9984-41A8-49B9-F92692484572}"/>
              </a:ext>
            </a:extLst>
          </p:cNvPr>
          <p:cNvSpPr txBox="1">
            <a:spLocks/>
          </p:cNvSpPr>
          <p:nvPr/>
        </p:nvSpPr>
        <p:spPr>
          <a:xfrm>
            <a:off x="4673600" y="483775"/>
            <a:ext cx="6680200" cy="697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4) Forums et assemblées de </a:t>
            </a:r>
            <a:r>
              <a:rPr lang="fr-FR" dirty="0" err="1"/>
              <a:t>citoyen.ne.s</a:t>
            </a:r>
            <a:endParaRPr lang="fr-FR" dirty="0"/>
          </a:p>
        </p:txBody>
      </p:sp>
      <p:pic>
        <p:nvPicPr>
          <p:cNvPr id="7" name="Image 6">
            <a:extLst>
              <a:ext uri="{FF2B5EF4-FFF2-40B4-BE49-F238E27FC236}">
                <a16:creationId xmlns:a16="http://schemas.microsoft.com/office/drawing/2014/main" id="{5ACB3236-905D-9B4E-11A3-C97291023E26}"/>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9807"/>
                    </a14:imgEffect>
                  </a14:imgLayer>
                </a14:imgProps>
              </a:ext>
              <a:ext uri="{28A0092B-C50C-407E-A947-70E740481C1C}">
                <a14:useLocalDpi xmlns:a14="http://schemas.microsoft.com/office/drawing/2010/main" val="0"/>
              </a:ext>
            </a:extLst>
          </a:blip>
          <a:srcRect t="15395"/>
          <a:stretch/>
        </p:blipFill>
        <p:spPr>
          <a:xfrm>
            <a:off x="218064" y="3276908"/>
            <a:ext cx="3410305" cy="1922738"/>
          </a:xfrm>
          <a:prstGeom prst="rect">
            <a:avLst/>
          </a:prstGeom>
        </p:spPr>
      </p:pic>
      <p:sp>
        <p:nvSpPr>
          <p:cNvPr id="8" name="ZoneTexte 7">
            <a:extLst>
              <a:ext uri="{FF2B5EF4-FFF2-40B4-BE49-F238E27FC236}">
                <a16:creationId xmlns:a16="http://schemas.microsoft.com/office/drawing/2014/main" id="{92E578F2-97A5-C43C-B13C-8A3C3CA4B5B6}"/>
              </a:ext>
            </a:extLst>
          </p:cNvPr>
          <p:cNvSpPr txBox="1"/>
          <p:nvPr/>
        </p:nvSpPr>
        <p:spPr>
          <a:xfrm>
            <a:off x="350355" y="1426749"/>
            <a:ext cx="3426800" cy="1191816"/>
          </a:xfrm>
          <a:prstGeom prst="roundRect">
            <a:avLst/>
          </a:prstGeom>
          <a:solidFill>
            <a:schemeClr val="accent2">
              <a:lumMod val="75000"/>
            </a:schemeClr>
          </a:solidFill>
        </p:spPr>
        <p:txBody>
          <a:bodyPr wrap="square">
            <a:spAutoFit/>
          </a:bodyPr>
          <a:lstStyle/>
          <a:p>
            <a:pPr algn="ctr"/>
            <a:r>
              <a:rPr lang="fr-FR" sz="1600" b="1" dirty="0">
                <a:solidFill>
                  <a:schemeClr val="bg1"/>
                </a:solidFill>
              </a:rPr>
              <a:t>Objectif</a:t>
            </a:r>
            <a:r>
              <a:rPr lang="fr-FR" sz="1600" dirty="0">
                <a:solidFill>
                  <a:schemeClr val="bg1"/>
                </a:solidFill>
              </a:rPr>
              <a:t> : Favoriser une </a:t>
            </a:r>
            <a:r>
              <a:rPr lang="fr-FR" sz="1600" u="sng" dirty="0">
                <a:solidFill>
                  <a:schemeClr val="bg1"/>
                </a:solidFill>
              </a:rPr>
              <a:t>plus large</a:t>
            </a:r>
          </a:p>
          <a:p>
            <a:pPr algn="ctr"/>
            <a:r>
              <a:rPr lang="fr-FR" sz="1600" dirty="0">
                <a:solidFill>
                  <a:schemeClr val="bg1"/>
                </a:solidFill>
              </a:rPr>
              <a:t>participation citoyenne, en</a:t>
            </a:r>
          </a:p>
          <a:p>
            <a:pPr algn="ctr"/>
            <a:r>
              <a:rPr lang="fr-FR" sz="1600" dirty="0">
                <a:solidFill>
                  <a:schemeClr val="bg1"/>
                </a:solidFill>
              </a:rPr>
              <a:t>offrant la possibilité aux</a:t>
            </a:r>
          </a:p>
          <a:p>
            <a:pPr algn="ctr"/>
            <a:r>
              <a:rPr lang="fr-FR" sz="1600" dirty="0" err="1">
                <a:solidFill>
                  <a:schemeClr val="bg1"/>
                </a:solidFill>
              </a:rPr>
              <a:t>participant.e.s</a:t>
            </a:r>
            <a:r>
              <a:rPr lang="fr-FR" sz="1600" dirty="0">
                <a:solidFill>
                  <a:schemeClr val="bg1"/>
                </a:solidFill>
              </a:rPr>
              <a:t> de </a:t>
            </a:r>
            <a:r>
              <a:rPr lang="fr-FR" sz="1600" u="sng" dirty="0">
                <a:solidFill>
                  <a:schemeClr val="bg1"/>
                </a:solidFill>
              </a:rPr>
              <a:t>dialoguer</a:t>
            </a:r>
          </a:p>
        </p:txBody>
      </p:sp>
      <p:sp>
        <p:nvSpPr>
          <p:cNvPr id="12" name="ZoneTexte 11">
            <a:extLst>
              <a:ext uri="{FF2B5EF4-FFF2-40B4-BE49-F238E27FC236}">
                <a16:creationId xmlns:a16="http://schemas.microsoft.com/office/drawing/2014/main" id="{099CE504-E0C7-F41B-83F3-BAD79172B7E8}"/>
              </a:ext>
            </a:extLst>
          </p:cNvPr>
          <p:cNvSpPr txBox="1"/>
          <p:nvPr/>
        </p:nvSpPr>
        <p:spPr>
          <a:xfrm>
            <a:off x="3931497" y="4117929"/>
            <a:ext cx="7946058" cy="2009061"/>
          </a:xfrm>
          <a:prstGeom prst="roundRect">
            <a:avLst/>
          </a:prstGeom>
          <a:solidFill>
            <a:schemeClr val="accent2">
              <a:lumMod val="40000"/>
              <a:lumOff val="60000"/>
            </a:schemeClr>
          </a:solidFill>
        </p:spPr>
        <p:txBody>
          <a:bodyPr wrap="square">
            <a:spAutoFit/>
          </a:bodyPr>
          <a:lstStyle/>
          <a:p>
            <a:pPr algn="ctr"/>
            <a:r>
              <a:rPr lang="fr-FR" sz="1600" dirty="0"/>
              <a:t>Permet d’inclure un plus grand nombre de </a:t>
            </a:r>
            <a:r>
              <a:rPr lang="fr-FR" sz="1600" dirty="0" err="1"/>
              <a:t>participant.e.s</a:t>
            </a:r>
            <a:r>
              <a:rPr lang="fr-FR" sz="1600" dirty="0"/>
              <a:t>, souvent </a:t>
            </a:r>
            <a:r>
              <a:rPr lang="fr-FR" sz="1600" dirty="0" err="1"/>
              <a:t>représentatif.ve.s</a:t>
            </a:r>
            <a:r>
              <a:rPr lang="fr-FR" sz="1600" dirty="0"/>
              <a:t> de la communauté </a:t>
            </a:r>
          </a:p>
          <a:p>
            <a:pPr algn="ctr"/>
            <a:endParaRPr lang="fr-FR" sz="1600" dirty="0"/>
          </a:p>
          <a:p>
            <a:pPr algn="ctr"/>
            <a:r>
              <a:rPr lang="fr-FR" sz="1600" dirty="0"/>
              <a:t>/!\ évènements de consultation VS </a:t>
            </a:r>
            <a:r>
              <a:rPr lang="fr-FR" sz="1600" b="1" dirty="0"/>
              <a:t>collaboration</a:t>
            </a:r>
          </a:p>
          <a:p>
            <a:pPr marL="285750" indent="-285750" algn="ctr">
              <a:buFont typeface="Arial" panose="020B0604020202020204" pitchFamily="34" charset="0"/>
              <a:buChar char="•"/>
            </a:pPr>
            <a:endParaRPr lang="fr-FR" sz="1600" dirty="0"/>
          </a:p>
          <a:p>
            <a:pPr algn="ctr"/>
            <a:r>
              <a:rPr lang="fr-FR" sz="1600" dirty="0">
                <a:sym typeface="Wingdings" panose="05000000000000000000" pitchFamily="2" charset="2"/>
              </a:rPr>
              <a:t> </a:t>
            </a:r>
            <a:r>
              <a:rPr lang="fr-FR" sz="1600" dirty="0"/>
              <a:t>Offre un format plus ouvert </a:t>
            </a:r>
          </a:p>
          <a:p>
            <a:pPr algn="ctr"/>
            <a:r>
              <a:rPr lang="fr-FR" sz="1600" dirty="0">
                <a:sym typeface="Wingdings" panose="05000000000000000000" pitchFamily="2" charset="2"/>
              </a:rPr>
              <a:t> </a:t>
            </a:r>
            <a:r>
              <a:rPr lang="fr-FR" sz="1600" dirty="0"/>
              <a:t>Événements généralement ponctuels</a:t>
            </a:r>
          </a:p>
        </p:txBody>
      </p:sp>
      <p:sp>
        <p:nvSpPr>
          <p:cNvPr id="13" name="ZoneTexte 12">
            <a:extLst>
              <a:ext uri="{FF2B5EF4-FFF2-40B4-BE49-F238E27FC236}">
                <a16:creationId xmlns:a16="http://schemas.microsoft.com/office/drawing/2014/main" id="{72491F22-5893-4611-6653-F4906CF70BEB}"/>
              </a:ext>
            </a:extLst>
          </p:cNvPr>
          <p:cNvSpPr txBox="1"/>
          <p:nvPr/>
        </p:nvSpPr>
        <p:spPr>
          <a:xfrm>
            <a:off x="3628369" y="3853556"/>
            <a:ext cx="606256" cy="1107996"/>
          </a:xfrm>
          <a:prstGeom prst="rect">
            <a:avLst/>
          </a:prstGeom>
          <a:noFill/>
        </p:spPr>
        <p:txBody>
          <a:bodyPr wrap="none" rtlCol="0">
            <a:spAutoFit/>
          </a:bodyPr>
          <a:lstStyle/>
          <a:p>
            <a:r>
              <a:rPr lang="fr-FR" sz="6600" dirty="0">
                <a:solidFill>
                  <a:schemeClr val="accent6"/>
                </a:solidFill>
              </a:rPr>
              <a:t>+</a:t>
            </a:r>
          </a:p>
        </p:txBody>
      </p:sp>
      <p:sp>
        <p:nvSpPr>
          <p:cNvPr id="14" name="ZoneTexte 13">
            <a:extLst>
              <a:ext uri="{FF2B5EF4-FFF2-40B4-BE49-F238E27FC236}">
                <a16:creationId xmlns:a16="http://schemas.microsoft.com/office/drawing/2014/main" id="{4C77C1FE-A7B1-104C-F40C-AEFEA7587E5E}"/>
              </a:ext>
            </a:extLst>
          </p:cNvPr>
          <p:cNvSpPr txBox="1"/>
          <p:nvPr/>
        </p:nvSpPr>
        <p:spPr>
          <a:xfrm>
            <a:off x="5355259" y="4238277"/>
            <a:ext cx="530915" cy="1446550"/>
          </a:xfrm>
          <a:prstGeom prst="rect">
            <a:avLst/>
          </a:prstGeom>
          <a:noFill/>
        </p:spPr>
        <p:txBody>
          <a:bodyPr wrap="none" rtlCol="0">
            <a:spAutoFit/>
          </a:bodyPr>
          <a:lstStyle/>
          <a:p>
            <a:r>
              <a:rPr lang="fr-FR" sz="8800" dirty="0">
                <a:solidFill>
                  <a:srgbClr val="FF0000"/>
                </a:solidFill>
              </a:rPr>
              <a:t>-</a:t>
            </a:r>
          </a:p>
        </p:txBody>
      </p:sp>
      <p:sp>
        <p:nvSpPr>
          <p:cNvPr id="15" name="ZoneTexte 14">
            <a:extLst>
              <a:ext uri="{FF2B5EF4-FFF2-40B4-BE49-F238E27FC236}">
                <a16:creationId xmlns:a16="http://schemas.microsoft.com/office/drawing/2014/main" id="{89C3998E-2599-E88E-9153-B9C038EF6939}"/>
              </a:ext>
            </a:extLst>
          </p:cNvPr>
          <p:cNvSpPr txBox="1"/>
          <p:nvPr/>
        </p:nvSpPr>
        <p:spPr>
          <a:xfrm>
            <a:off x="3931497" y="1325290"/>
            <a:ext cx="7937006" cy="2554545"/>
          </a:xfrm>
          <a:prstGeom prst="rect">
            <a:avLst/>
          </a:prstGeom>
          <a:noFill/>
        </p:spPr>
        <p:txBody>
          <a:bodyPr wrap="square">
            <a:spAutoFit/>
          </a:bodyPr>
          <a:lstStyle/>
          <a:p>
            <a:pPr algn="just"/>
            <a:r>
              <a:rPr lang="fr-FR" sz="1600" b="1" dirty="0"/>
              <a:t>Sujets traités : </a:t>
            </a:r>
            <a:r>
              <a:rPr lang="fr-FR" sz="1600" dirty="0"/>
              <a:t>enjeux alimentaires locaux</a:t>
            </a:r>
          </a:p>
          <a:p>
            <a:pPr algn="just"/>
            <a:endParaRPr lang="fr-FR" sz="1600" b="1" dirty="0"/>
          </a:p>
          <a:p>
            <a:pPr algn="just"/>
            <a:r>
              <a:rPr lang="fr-FR" sz="1600" b="1" dirty="0"/>
              <a:t>Activités :</a:t>
            </a:r>
            <a:r>
              <a:rPr lang="fr-FR" sz="1600" dirty="0"/>
              <a:t> discuter, débattre et prendre des décisions</a:t>
            </a:r>
          </a:p>
          <a:p>
            <a:pPr marL="285750" indent="-285750" algn="just">
              <a:buFontTx/>
              <a:buChar char="-"/>
            </a:pPr>
            <a:r>
              <a:rPr lang="fr-FR" sz="1600" dirty="0"/>
              <a:t>Participer activement en partageant leurs connaissances, leurs expériences et leurs préoccupations (</a:t>
            </a:r>
            <a:r>
              <a:rPr lang="fr-FR" sz="1600" dirty="0" err="1"/>
              <a:t>Mutuma</a:t>
            </a:r>
            <a:r>
              <a:rPr lang="fr-FR" sz="1600" dirty="0"/>
              <a:t>, 2014).</a:t>
            </a:r>
          </a:p>
          <a:p>
            <a:pPr marL="285750" indent="-285750" algn="just">
              <a:buFontTx/>
              <a:buChar char="-"/>
            </a:pPr>
            <a:r>
              <a:rPr lang="fr-FR" sz="1600" dirty="0"/>
              <a:t>souvent organisés par des structures de gouvernance locales, des groupes communautaires ou des organisations non gouvernementales, et visent à promouvoir le dialogue ouvert, la collaboration et la prise de décision collective (Doherty et collab., 2020). </a:t>
            </a:r>
          </a:p>
          <a:p>
            <a:pPr marL="285750" indent="-285750" algn="just">
              <a:buFontTx/>
              <a:buChar char="-"/>
            </a:pPr>
            <a:r>
              <a:rPr lang="fr-FR" sz="1600" dirty="0"/>
              <a:t>Parfois une centaine de </a:t>
            </a:r>
            <a:r>
              <a:rPr lang="fr-FR" sz="1600" dirty="0" err="1"/>
              <a:t>participant.e.s</a:t>
            </a:r>
            <a:r>
              <a:rPr lang="fr-FR" sz="1600" dirty="0"/>
              <a:t> (Klein et Enriquez, 2022)</a:t>
            </a:r>
          </a:p>
        </p:txBody>
      </p:sp>
    </p:spTree>
    <p:extLst>
      <p:ext uri="{BB962C8B-B14F-4D97-AF65-F5344CB8AC3E}">
        <p14:creationId xmlns:p14="http://schemas.microsoft.com/office/powerpoint/2010/main" val="107746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RÉSULTATS</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contenu 5">
            <a:extLst>
              <a:ext uri="{FF2B5EF4-FFF2-40B4-BE49-F238E27FC236}">
                <a16:creationId xmlns:a16="http://schemas.microsoft.com/office/drawing/2014/main" id="{3F6B6EC7-9984-41A8-49B9-F92692484572}"/>
              </a:ext>
            </a:extLst>
          </p:cNvPr>
          <p:cNvSpPr txBox="1">
            <a:spLocks/>
          </p:cNvSpPr>
          <p:nvPr/>
        </p:nvSpPr>
        <p:spPr>
          <a:xfrm>
            <a:off x="4673600" y="483775"/>
            <a:ext cx="6680200" cy="697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5) Recherche participative</a:t>
            </a:r>
          </a:p>
        </p:txBody>
      </p:sp>
      <p:pic>
        <p:nvPicPr>
          <p:cNvPr id="6" name="Image 5">
            <a:extLst>
              <a:ext uri="{FF2B5EF4-FFF2-40B4-BE49-F238E27FC236}">
                <a16:creationId xmlns:a16="http://schemas.microsoft.com/office/drawing/2014/main" id="{86FC64D5-64CD-D235-055C-25EB036C7D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659" y="3279727"/>
            <a:ext cx="3457746" cy="2304214"/>
          </a:xfrm>
          <a:prstGeom prst="rect">
            <a:avLst/>
          </a:prstGeom>
        </p:spPr>
      </p:pic>
      <p:sp>
        <p:nvSpPr>
          <p:cNvPr id="8" name="ZoneTexte 7">
            <a:extLst>
              <a:ext uri="{FF2B5EF4-FFF2-40B4-BE49-F238E27FC236}">
                <a16:creationId xmlns:a16="http://schemas.microsoft.com/office/drawing/2014/main" id="{E1ECA8A1-BEF3-44F4-5816-091E01F20AFE}"/>
              </a:ext>
            </a:extLst>
          </p:cNvPr>
          <p:cNvSpPr txBox="1"/>
          <p:nvPr/>
        </p:nvSpPr>
        <p:spPr>
          <a:xfrm>
            <a:off x="350355" y="1426749"/>
            <a:ext cx="3426800" cy="1191816"/>
          </a:xfrm>
          <a:prstGeom prst="roundRect">
            <a:avLst/>
          </a:prstGeom>
          <a:solidFill>
            <a:schemeClr val="accent2">
              <a:lumMod val="75000"/>
            </a:schemeClr>
          </a:solidFill>
        </p:spPr>
        <p:txBody>
          <a:bodyPr wrap="square">
            <a:spAutoFit/>
          </a:bodyPr>
          <a:lstStyle/>
          <a:p>
            <a:pPr algn="ctr"/>
            <a:r>
              <a:rPr lang="fr-FR" sz="1600" b="1" dirty="0">
                <a:solidFill>
                  <a:schemeClr val="bg1"/>
                </a:solidFill>
              </a:rPr>
              <a:t>Objectif</a:t>
            </a:r>
            <a:r>
              <a:rPr lang="fr-FR" sz="1600" dirty="0">
                <a:solidFill>
                  <a:schemeClr val="bg1"/>
                </a:solidFill>
              </a:rPr>
              <a:t> : Intégrer activement les </a:t>
            </a:r>
            <a:r>
              <a:rPr lang="fr-FR" sz="1600" dirty="0" err="1">
                <a:solidFill>
                  <a:schemeClr val="bg1"/>
                </a:solidFill>
              </a:rPr>
              <a:t>citoyen.ne.s</a:t>
            </a:r>
            <a:endParaRPr lang="fr-FR" sz="1600" dirty="0">
              <a:solidFill>
                <a:schemeClr val="bg1"/>
              </a:solidFill>
            </a:endParaRPr>
          </a:p>
          <a:p>
            <a:pPr algn="ctr"/>
            <a:r>
              <a:rPr lang="fr-FR" sz="1600" dirty="0">
                <a:solidFill>
                  <a:schemeClr val="bg1"/>
                </a:solidFill>
              </a:rPr>
              <a:t>dans le processus de recherche</a:t>
            </a:r>
          </a:p>
          <a:p>
            <a:pPr algn="ctr"/>
            <a:r>
              <a:rPr lang="fr-FR" sz="1600" dirty="0">
                <a:solidFill>
                  <a:schemeClr val="bg1"/>
                </a:solidFill>
              </a:rPr>
              <a:t>sur les questions alimentaires</a:t>
            </a:r>
          </a:p>
        </p:txBody>
      </p:sp>
      <p:sp>
        <p:nvSpPr>
          <p:cNvPr id="14" name="ZoneTexte 13">
            <a:extLst>
              <a:ext uri="{FF2B5EF4-FFF2-40B4-BE49-F238E27FC236}">
                <a16:creationId xmlns:a16="http://schemas.microsoft.com/office/drawing/2014/main" id="{27C470F2-35F9-D891-F401-E4BA4EF777F8}"/>
              </a:ext>
            </a:extLst>
          </p:cNvPr>
          <p:cNvSpPr txBox="1"/>
          <p:nvPr/>
        </p:nvSpPr>
        <p:spPr>
          <a:xfrm>
            <a:off x="4371731" y="5523526"/>
            <a:ext cx="7479610" cy="374571"/>
          </a:xfrm>
          <a:prstGeom prst="roundRect">
            <a:avLst/>
          </a:prstGeom>
          <a:solidFill>
            <a:schemeClr val="accent2">
              <a:lumMod val="40000"/>
              <a:lumOff val="60000"/>
            </a:schemeClr>
          </a:solidFill>
        </p:spPr>
        <p:txBody>
          <a:bodyPr wrap="square">
            <a:spAutoFit/>
          </a:bodyPr>
          <a:lstStyle/>
          <a:p>
            <a:pPr algn="ctr"/>
            <a:r>
              <a:rPr lang="fr-FR" sz="1600" dirty="0"/>
              <a:t>Adaptés pour inclure les personnes en situation de vulnérabilité</a:t>
            </a:r>
          </a:p>
        </p:txBody>
      </p:sp>
      <p:sp>
        <p:nvSpPr>
          <p:cNvPr id="15" name="ZoneTexte 14">
            <a:extLst>
              <a:ext uri="{FF2B5EF4-FFF2-40B4-BE49-F238E27FC236}">
                <a16:creationId xmlns:a16="http://schemas.microsoft.com/office/drawing/2014/main" id="{6CEA24A3-8934-D704-B71D-2A0C0AC6A4DF}"/>
              </a:ext>
            </a:extLst>
          </p:cNvPr>
          <p:cNvSpPr txBox="1"/>
          <p:nvPr/>
        </p:nvSpPr>
        <p:spPr>
          <a:xfrm>
            <a:off x="4673600" y="5088547"/>
            <a:ext cx="606256" cy="1107996"/>
          </a:xfrm>
          <a:prstGeom prst="rect">
            <a:avLst/>
          </a:prstGeom>
          <a:noFill/>
        </p:spPr>
        <p:txBody>
          <a:bodyPr wrap="none" rtlCol="0">
            <a:spAutoFit/>
          </a:bodyPr>
          <a:lstStyle/>
          <a:p>
            <a:r>
              <a:rPr lang="fr-FR" sz="6600" dirty="0">
                <a:solidFill>
                  <a:schemeClr val="accent6"/>
                </a:solidFill>
              </a:rPr>
              <a:t>+</a:t>
            </a:r>
          </a:p>
        </p:txBody>
      </p:sp>
      <p:sp>
        <p:nvSpPr>
          <p:cNvPr id="16" name="ZoneTexte 15">
            <a:extLst>
              <a:ext uri="{FF2B5EF4-FFF2-40B4-BE49-F238E27FC236}">
                <a16:creationId xmlns:a16="http://schemas.microsoft.com/office/drawing/2014/main" id="{EC60ABE7-D049-DB86-7C39-F3FD466F9C22}"/>
              </a:ext>
            </a:extLst>
          </p:cNvPr>
          <p:cNvSpPr txBox="1"/>
          <p:nvPr/>
        </p:nvSpPr>
        <p:spPr>
          <a:xfrm>
            <a:off x="3931497" y="1325290"/>
            <a:ext cx="7937006" cy="2308324"/>
          </a:xfrm>
          <a:prstGeom prst="rect">
            <a:avLst/>
          </a:prstGeom>
          <a:noFill/>
        </p:spPr>
        <p:txBody>
          <a:bodyPr wrap="square">
            <a:spAutoFit/>
          </a:bodyPr>
          <a:lstStyle/>
          <a:p>
            <a:pPr algn="just"/>
            <a:r>
              <a:rPr lang="fr-FR" sz="1600" b="1" dirty="0"/>
              <a:t>Sujets traités : </a:t>
            </a:r>
            <a:r>
              <a:rPr lang="fr-FR" sz="1600" dirty="0"/>
              <a:t>améliorant le système alimentaire territorial</a:t>
            </a:r>
          </a:p>
          <a:p>
            <a:pPr algn="just"/>
            <a:endParaRPr lang="fr-FR" sz="1600" b="1" dirty="0"/>
          </a:p>
          <a:p>
            <a:pPr algn="just"/>
            <a:r>
              <a:rPr lang="fr-FR" sz="1600" b="1" dirty="0"/>
              <a:t>Activités :</a:t>
            </a:r>
            <a:r>
              <a:rPr lang="fr-FR" sz="1600" dirty="0"/>
              <a:t> engagent activement </a:t>
            </a:r>
            <a:r>
              <a:rPr lang="fr-FR" sz="1600" dirty="0" err="1"/>
              <a:t>chercheur.se.s</a:t>
            </a:r>
            <a:r>
              <a:rPr lang="fr-FR" sz="1600" dirty="0"/>
              <a:t> et </a:t>
            </a:r>
            <a:r>
              <a:rPr lang="fr-FR" sz="1600" dirty="0" err="1"/>
              <a:t>citoyen.ne.s</a:t>
            </a:r>
            <a:r>
              <a:rPr lang="fr-FR" sz="1600" dirty="0"/>
              <a:t> à chaque étape du processus de recherche, </a:t>
            </a:r>
            <a:r>
              <a:rPr lang="fr-FR" sz="1600" u="sng" dirty="0"/>
              <a:t>de la conception du projet à la diffusion des résultats</a:t>
            </a:r>
          </a:p>
          <a:p>
            <a:pPr marL="285750" indent="-285750" algn="just">
              <a:buFontTx/>
              <a:buChar char="-"/>
            </a:pPr>
            <a:r>
              <a:rPr lang="fr-FR" sz="1600" dirty="0"/>
              <a:t>Adapté au contexte local et a comme particularité d’intégrer activement les </a:t>
            </a:r>
            <a:r>
              <a:rPr lang="fr-FR" sz="1600" dirty="0" err="1"/>
              <a:t>citoyen.ne.s</a:t>
            </a:r>
            <a:r>
              <a:rPr lang="fr-FR" sz="1600" dirty="0"/>
              <a:t> (</a:t>
            </a:r>
            <a:r>
              <a:rPr lang="fr-FR" sz="1600" dirty="0" err="1"/>
              <a:t>Lamalice</a:t>
            </a:r>
            <a:r>
              <a:rPr lang="fr-FR" sz="1600" dirty="0"/>
              <a:t> et collab., 2016). </a:t>
            </a:r>
          </a:p>
          <a:p>
            <a:pPr marL="285750" indent="-285750" algn="just">
              <a:buFontTx/>
              <a:buChar char="-"/>
            </a:pPr>
            <a:r>
              <a:rPr lang="fr-FR" sz="1600" dirty="0"/>
              <a:t>Renforcer la pertinence et l’applicabilité des résultats pour le territoire concerné. </a:t>
            </a:r>
          </a:p>
          <a:p>
            <a:pPr marL="285750" indent="-285750" algn="just">
              <a:buFontTx/>
              <a:buChar char="-"/>
            </a:pPr>
            <a:r>
              <a:rPr lang="fr-FR" sz="1600" dirty="0"/>
              <a:t>Souvent utilisée pour mettre en œuvre des initiatives améliorant le système alimentaire des communautés autochtones.</a:t>
            </a:r>
            <a:endParaRPr lang="fr-FR" sz="1600" u="sng" dirty="0"/>
          </a:p>
        </p:txBody>
      </p:sp>
    </p:spTree>
    <p:extLst>
      <p:ext uri="{BB962C8B-B14F-4D97-AF65-F5344CB8AC3E}">
        <p14:creationId xmlns:p14="http://schemas.microsoft.com/office/powerpoint/2010/main" val="372830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200025"/>
            <a:ext cx="10515600" cy="511175"/>
          </a:xfrm>
        </p:spPr>
        <p:txBody>
          <a:bodyPr/>
          <a:lstStyle/>
          <a:p>
            <a:r>
              <a:rPr lang="fr-FR" dirty="0"/>
              <a:t>BÉNÉFICES ANTICIPÉS DE LA PARTICIPATION CITOYENNE DANS LES SAT</a:t>
            </a:r>
          </a:p>
        </p:txBody>
      </p:sp>
      <p:graphicFrame>
        <p:nvGraphicFramePr>
          <p:cNvPr id="5" name="Diagramme 4">
            <a:extLst>
              <a:ext uri="{FF2B5EF4-FFF2-40B4-BE49-F238E27FC236}">
                <a16:creationId xmlns:a16="http://schemas.microsoft.com/office/drawing/2014/main" id="{DDB6664A-4268-DF16-8296-72DF185BE76D}"/>
              </a:ext>
            </a:extLst>
          </p:cNvPr>
          <p:cNvGraphicFramePr/>
          <p:nvPr>
            <p:extLst>
              <p:ext uri="{D42A27DB-BD31-4B8C-83A1-F6EECF244321}">
                <p14:modId xmlns:p14="http://schemas.microsoft.com/office/powerpoint/2010/main" val="1918255266"/>
              </p:ext>
            </p:extLst>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8">
            <a:extLst>
              <a:ext uri="{FF2B5EF4-FFF2-40B4-BE49-F238E27FC236}">
                <a16:creationId xmlns:a16="http://schemas.microsoft.com/office/drawing/2014/main" id="{C04252D5-799F-6F22-8934-BFF90B97DBDA}"/>
              </a:ext>
            </a:extLst>
          </p:cNvPr>
          <p:cNvCxnSpPr>
            <a:cxnSpLocks/>
          </p:cNvCxnSpPr>
          <p:nvPr/>
        </p:nvCxnSpPr>
        <p:spPr>
          <a:xfrm flipV="1">
            <a:off x="6096000" y="1511852"/>
            <a:ext cx="0" cy="4332357"/>
          </a:xfrm>
          <a:prstGeom prst="line">
            <a:avLst/>
          </a:prstGeom>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id="{1300B290-70EF-9BDB-F358-84F08FA3F5F5}"/>
              </a:ext>
            </a:extLst>
          </p:cNvPr>
          <p:cNvSpPr txBox="1"/>
          <p:nvPr/>
        </p:nvSpPr>
        <p:spPr>
          <a:xfrm>
            <a:off x="419100" y="1059024"/>
            <a:ext cx="5257795" cy="5355312"/>
          </a:xfrm>
          <a:prstGeom prst="rect">
            <a:avLst/>
          </a:prstGeom>
          <a:noFill/>
        </p:spPr>
        <p:txBody>
          <a:bodyPr wrap="square" rtlCol="0">
            <a:spAutoFit/>
          </a:bodyPr>
          <a:lstStyle/>
          <a:p>
            <a:r>
              <a:rPr lang="fr-FR" sz="2000" b="1" dirty="0"/>
              <a:t>         Pour les structures de gouvernance :</a:t>
            </a:r>
          </a:p>
          <a:p>
            <a:endParaRPr lang="fr-FR" b="1" dirty="0"/>
          </a:p>
          <a:p>
            <a:pPr marL="285750" indent="-285750">
              <a:buFontTx/>
              <a:buChar char="-"/>
            </a:pPr>
            <a:r>
              <a:rPr lang="fr-FR" dirty="0"/>
              <a:t>favoriser la diversité et l’inclusivité des </a:t>
            </a:r>
            <a:r>
              <a:rPr lang="fr-FR" dirty="0" err="1"/>
              <a:t>participant.e.s</a:t>
            </a:r>
            <a:r>
              <a:rPr lang="fr-FR" dirty="0"/>
              <a:t> </a:t>
            </a:r>
            <a:r>
              <a:rPr lang="fr-FR" i="1" dirty="0"/>
              <a:t>(Fontan et Heck, 2017 ; </a:t>
            </a:r>
            <a:r>
              <a:rPr lang="fr-FR" i="1" dirty="0" err="1"/>
              <a:t>Giddy</a:t>
            </a:r>
            <a:r>
              <a:rPr lang="fr-FR" i="1" dirty="0"/>
              <a:t> et collab., 2022 ; Klein et Enriquez, 2022)</a:t>
            </a:r>
          </a:p>
          <a:p>
            <a:pPr marL="285750" indent="-285750">
              <a:buFontTx/>
              <a:buChar char="-"/>
            </a:pPr>
            <a:endParaRPr lang="fr-FR" i="1" dirty="0"/>
          </a:p>
          <a:p>
            <a:pPr marL="285750" indent="-285750">
              <a:buFontTx/>
              <a:buChar char="-"/>
            </a:pPr>
            <a:r>
              <a:rPr lang="fr-FR" dirty="0"/>
              <a:t>mettre en place des formules de collaboration alternatives renforçant les capacités d’agir et de choisir des </a:t>
            </a:r>
            <a:r>
              <a:rPr lang="fr-FR" dirty="0" err="1"/>
              <a:t>citoyen.ne.s</a:t>
            </a:r>
            <a:r>
              <a:rPr lang="fr-FR" dirty="0"/>
              <a:t> </a:t>
            </a:r>
            <a:r>
              <a:rPr lang="fr-FR" i="1" dirty="0"/>
              <a:t>(Boden et Hoover, 2018 ; Klein et Enriquez, 2022 ; OCDE, 2020)</a:t>
            </a:r>
          </a:p>
          <a:p>
            <a:pPr marL="285750" indent="-285750">
              <a:buFontTx/>
              <a:buChar char="-"/>
            </a:pPr>
            <a:endParaRPr lang="fr-FR" i="1" dirty="0"/>
          </a:p>
          <a:p>
            <a:pPr marL="285750" indent="-285750">
              <a:buFontTx/>
              <a:buChar char="-"/>
            </a:pPr>
            <a:r>
              <a:rPr lang="fr-FR" dirty="0"/>
              <a:t>éduquer les </a:t>
            </a:r>
            <a:r>
              <a:rPr lang="fr-FR" dirty="0" err="1"/>
              <a:t>citoyen.ne.s</a:t>
            </a:r>
            <a:r>
              <a:rPr lang="fr-FR" dirty="0"/>
              <a:t> aux questions liées aux systèmes alimentaires et à la nutrition </a:t>
            </a:r>
            <a:r>
              <a:rPr lang="fr-FR" i="1" dirty="0"/>
              <a:t>(</a:t>
            </a:r>
            <a:r>
              <a:rPr lang="fr-FR" i="1" dirty="0" err="1"/>
              <a:t>Coplen</a:t>
            </a:r>
            <a:r>
              <a:rPr lang="fr-FR" i="1" dirty="0"/>
              <a:t> et Cuneo, 2015 ; </a:t>
            </a:r>
            <a:r>
              <a:rPr lang="fr-FR" i="1" dirty="0" err="1"/>
              <a:t>FranzenCastle</a:t>
            </a:r>
            <a:r>
              <a:rPr lang="fr-FR" i="1" dirty="0"/>
              <a:t> et collab., 2022)</a:t>
            </a:r>
          </a:p>
          <a:p>
            <a:pPr marL="285750" indent="-285750">
              <a:buFontTx/>
              <a:buChar char="-"/>
            </a:pPr>
            <a:endParaRPr lang="fr-FR" i="1" dirty="0"/>
          </a:p>
          <a:p>
            <a:pPr marL="285750" indent="-285750">
              <a:buFontTx/>
              <a:buChar char="-"/>
            </a:pPr>
            <a:r>
              <a:rPr lang="fr-FR" dirty="0"/>
              <a:t>renforcer la légitimité des décisions prises </a:t>
            </a:r>
            <a:r>
              <a:rPr lang="fr-FR" i="1" dirty="0"/>
              <a:t>(OCDE, 2020)</a:t>
            </a:r>
          </a:p>
          <a:p>
            <a:pPr marL="285750" indent="-285750">
              <a:buFontTx/>
              <a:buChar char="-"/>
            </a:pPr>
            <a:endParaRPr lang="fr-FR" dirty="0"/>
          </a:p>
          <a:p>
            <a:endParaRPr lang="fr-FR" dirty="0"/>
          </a:p>
        </p:txBody>
      </p:sp>
      <p:sp>
        <p:nvSpPr>
          <p:cNvPr id="13" name="ZoneTexte 12">
            <a:extLst>
              <a:ext uri="{FF2B5EF4-FFF2-40B4-BE49-F238E27FC236}">
                <a16:creationId xmlns:a16="http://schemas.microsoft.com/office/drawing/2014/main" id="{658BB0CE-74EE-4FB7-37BA-C7E854FD63F4}"/>
              </a:ext>
            </a:extLst>
          </p:cNvPr>
          <p:cNvSpPr txBox="1"/>
          <p:nvPr/>
        </p:nvSpPr>
        <p:spPr>
          <a:xfrm>
            <a:off x="6515105" y="1059024"/>
            <a:ext cx="5257795" cy="5355312"/>
          </a:xfrm>
          <a:prstGeom prst="rect">
            <a:avLst/>
          </a:prstGeom>
          <a:noFill/>
        </p:spPr>
        <p:txBody>
          <a:bodyPr wrap="square" rtlCol="0">
            <a:spAutoFit/>
          </a:bodyPr>
          <a:lstStyle/>
          <a:p>
            <a:r>
              <a:rPr lang="fr-FR" sz="2000" b="1" dirty="0"/>
              <a:t>Pour les participants :</a:t>
            </a:r>
          </a:p>
          <a:p>
            <a:endParaRPr lang="fr-FR" b="1" dirty="0"/>
          </a:p>
          <a:p>
            <a:pPr marL="285750" indent="-285750">
              <a:buFontTx/>
              <a:buChar char="-"/>
            </a:pPr>
            <a:r>
              <a:rPr lang="fr-FR" dirty="0"/>
              <a:t>Apprécier la démarche du collectif et les liens sociaux créés pendant ces initiatives : le sentiment d’appartenance </a:t>
            </a:r>
            <a:r>
              <a:rPr lang="fr-FR" i="1" dirty="0"/>
              <a:t>(Klein et Enriquez, 2022 ; </a:t>
            </a:r>
            <a:r>
              <a:rPr lang="fr-FR" i="1" dirty="0" err="1"/>
              <a:t>Levkoe</a:t>
            </a:r>
            <a:r>
              <a:rPr lang="fr-FR" i="1" dirty="0"/>
              <a:t> et </a:t>
            </a:r>
            <a:r>
              <a:rPr lang="fr-FR" i="1" dirty="0" err="1"/>
              <a:t>Sheedy</a:t>
            </a:r>
            <a:r>
              <a:rPr lang="fr-FR" i="1" dirty="0"/>
              <a:t>, 2019) et </a:t>
            </a:r>
            <a:r>
              <a:rPr lang="fr-FR" dirty="0"/>
              <a:t>un sentiment d’engagement et de responsabilité au sein de la communauté </a:t>
            </a:r>
            <a:r>
              <a:rPr lang="fr-FR" i="1" dirty="0"/>
              <a:t>(</a:t>
            </a:r>
            <a:r>
              <a:rPr lang="fr-FR" i="1" dirty="0" err="1"/>
              <a:t>Coplen</a:t>
            </a:r>
            <a:r>
              <a:rPr lang="fr-FR" i="1" dirty="0"/>
              <a:t> et Cuneo, 2015) </a:t>
            </a:r>
            <a:r>
              <a:rPr lang="fr-FR" dirty="0"/>
              <a:t>a été relevé comme un des bénéfices liés à la participation. </a:t>
            </a:r>
          </a:p>
          <a:p>
            <a:r>
              <a:rPr lang="fr-FR" dirty="0">
                <a:sym typeface="Wingdings" panose="05000000000000000000" pitchFamily="2" charset="2"/>
              </a:rPr>
              <a:t> </a:t>
            </a:r>
            <a:r>
              <a:rPr lang="fr-FR" dirty="0"/>
              <a:t>Une communauté engagée est plus susceptible de collaborer et de soutenir activement les initiatives visant à améliorer les systèmes alimentaires locaux (Klein et Enriquez, 2022).</a:t>
            </a:r>
          </a:p>
          <a:p>
            <a:pPr marL="285750" indent="-285750">
              <a:buFontTx/>
              <a:buChar char="-"/>
            </a:pPr>
            <a:endParaRPr lang="fr-FR" dirty="0"/>
          </a:p>
          <a:p>
            <a:pPr marL="285750" indent="-285750">
              <a:buFontTx/>
              <a:buChar char="-"/>
            </a:pPr>
            <a:r>
              <a:rPr lang="fr-FR" dirty="0"/>
              <a:t>Renforcer leurs compétences et reprendre du contrôle sur ces sujets traités </a:t>
            </a:r>
            <a:r>
              <a:rPr lang="fr-FR" i="1" dirty="0"/>
              <a:t>(</a:t>
            </a:r>
            <a:r>
              <a:rPr lang="fr-FR" i="1" dirty="0" err="1"/>
              <a:t>Coplen</a:t>
            </a:r>
            <a:r>
              <a:rPr lang="fr-FR" i="1" dirty="0"/>
              <a:t> et Cuneo, 2015 ; Klein et Enriquez 2022)</a:t>
            </a:r>
          </a:p>
          <a:p>
            <a:endParaRPr lang="fr-FR" dirty="0"/>
          </a:p>
          <a:p>
            <a:endParaRPr lang="fr-FR" dirty="0"/>
          </a:p>
        </p:txBody>
      </p:sp>
      <p:pic>
        <p:nvPicPr>
          <p:cNvPr id="19" name="Graphique 18" descr="Banque avec un remplissage uni">
            <a:extLst>
              <a:ext uri="{FF2B5EF4-FFF2-40B4-BE49-F238E27FC236}">
                <a16:creationId xmlns:a16="http://schemas.microsoft.com/office/drawing/2014/main" id="{2B5F9112-D622-1B6C-172B-81DD18858F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 y="654326"/>
            <a:ext cx="914400" cy="914400"/>
          </a:xfrm>
          <a:prstGeom prst="rect">
            <a:avLst/>
          </a:prstGeom>
        </p:spPr>
      </p:pic>
    </p:spTree>
    <p:extLst>
      <p:ext uri="{BB962C8B-B14F-4D97-AF65-F5344CB8AC3E}">
        <p14:creationId xmlns:p14="http://schemas.microsoft.com/office/powerpoint/2010/main" val="312450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483774"/>
            <a:ext cx="10515600" cy="942975"/>
          </a:xfrm>
        </p:spPr>
        <p:txBody>
          <a:bodyPr/>
          <a:lstStyle/>
          <a:p>
            <a:r>
              <a:rPr lang="fr-FR" dirty="0"/>
              <a:t>LES FACTEURS INFLUENÇANT LA MISE EN ŒUVRE DES DISPOSITIFS DE PARTICIPATION CITOYENNE</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a:extLst>
              <a:ext uri="{FF2B5EF4-FFF2-40B4-BE49-F238E27FC236}">
                <a16:creationId xmlns:a16="http://schemas.microsoft.com/office/drawing/2014/main" id="{C69A5E45-AB16-EE2B-0567-2FE77AE3379D}"/>
              </a:ext>
            </a:extLst>
          </p:cNvPr>
          <p:cNvGraphicFramePr/>
          <p:nvPr>
            <p:extLst>
              <p:ext uri="{D42A27DB-BD31-4B8C-83A1-F6EECF244321}">
                <p14:modId xmlns:p14="http://schemas.microsoft.com/office/powerpoint/2010/main" val="3995847186"/>
              </p:ext>
            </p:extLst>
          </p:nvPr>
        </p:nvGraphicFramePr>
        <p:xfrm>
          <a:off x="3225800" y="1875598"/>
          <a:ext cx="6934200" cy="4030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ZoneTexte 6">
            <a:extLst>
              <a:ext uri="{FF2B5EF4-FFF2-40B4-BE49-F238E27FC236}">
                <a16:creationId xmlns:a16="http://schemas.microsoft.com/office/drawing/2014/main" id="{759558F8-7E05-11BA-F0AF-407B936AB552}"/>
              </a:ext>
            </a:extLst>
          </p:cNvPr>
          <p:cNvSpPr txBox="1"/>
          <p:nvPr/>
        </p:nvSpPr>
        <p:spPr>
          <a:xfrm>
            <a:off x="838200" y="3429000"/>
            <a:ext cx="2387600" cy="461665"/>
          </a:xfrm>
          <a:prstGeom prst="rect">
            <a:avLst/>
          </a:prstGeom>
          <a:noFill/>
        </p:spPr>
        <p:txBody>
          <a:bodyPr wrap="square">
            <a:spAutoFit/>
          </a:bodyPr>
          <a:lstStyle/>
          <a:p>
            <a:pPr lvl="0"/>
            <a:r>
              <a:rPr lang="fr-FR" sz="2400" kern="1200" dirty="0">
                <a:solidFill>
                  <a:schemeClr val="dk1"/>
                </a:solidFill>
                <a:latin typeface="+mn-lt"/>
                <a:ea typeface="+mn-ea"/>
                <a:cs typeface="+mn-cs"/>
              </a:rPr>
              <a:t>Les facteurs liés </a:t>
            </a:r>
            <a:endParaRPr lang="fr-FR" sz="2400" dirty="0"/>
          </a:p>
        </p:txBody>
      </p:sp>
      <p:pic>
        <p:nvPicPr>
          <p:cNvPr id="11" name="Graphique 10" descr="Carte avec repère avec un remplissage uni">
            <a:extLst>
              <a:ext uri="{FF2B5EF4-FFF2-40B4-BE49-F238E27FC236}">
                <a16:creationId xmlns:a16="http://schemas.microsoft.com/office/drawing/2014/main" id="{9AD3425C-4924-6318-8395-853E21C97B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03600" y="2273300"/>
            <a:ext cx="787400" cy="787400"/>
          </a:xfrm>
          <a:prstGeom prst="rect">
            <a:avLst/>
          </a:prstGeom>
        </p:spPr>
      </p:pic>
      <p:pic>
        <p:nvPicPr>
          <p:cNvPr id="13" name="Graphique 12" descr="Engrenage avec un remplissage uni">
            <a:extLst>
              <a:ext uri="{FF2B5EF4-FFF2-40B4-BE49-F238E27FC236}">
                <a16:creationId xmlns:a16="http://schemas.microsoft.com/office/drawing/2014/main" id="{CC0EC062-4F11-218D-AFFA-EDF96444C5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44900" y="3429000"/>
            <a:ext cx="914400" cy="914400"/>
          </a:xfrm>
          <a:prstGeom prst="rect">
            <a:avLst/>
          </a:prstGeom>
        </p:spPr>
      </p:pic>
      <p:pic>
        <p:nvPicPr>
          <p:cNvPr id="15" name="Graphique 14" descr="Avis des clients avec un remplissage uni">
            <a:extLst>
              <a:ext uri="{FF2B5EF4-FFF2-40B4-BE49-F238E27FC236}">
                <a16:creationId xmlns:a16="http://schemas.microsoft.com/office/drawing/2014/main" id="{A37A797C-F1D4-7808-6B85-E2F3C036BD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90900" y="4724515"/>
            <a:ext cx="800100" cy="800100"/>
          </a:xfrm>
          <a:prstGeom prst="rect">
            <a:avLst/>
          </a:prstGeom>
        </p:spPr>
      </p:pic>
    </p:spTree>
    <p:extLst>
      <p:ext uri="{BB962C8B-B14F-4D97-AF65-F5344CB8AC3E}">
        <p14:creationId xmlns:p14="http://schemas.microsoft.com/office/powerpoint/2010/main" val="131386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483774"/>
            <a:ext cx="10515600" cy="942975"/>
          </a:xfrm>
        </p:spPr>
        <p:txBody>
          <a:bodyPr/>
          <a:lstStyle/>
          <a:p>
            <a:r>
              <a:rPr lang="fr-FR" dirty="0"/>
              <a:t>LES FACTEURS INFLUENÇANT LA MISE EN ŒUVRE DES DISPOSITIFS DE PARTICIPATION CITOYENNE</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a:extLst>
              <a:ext uri="{FF2B5EF4-FFF2-40B4-BE49-F238E27FC236}">
                <a16:creationId xmlns:a16="http://schemas.microsoft.com/office/drawing/2014/main" id="{C69A5E45-AB16-EE2B-0567-2FE77AE3379D}"/>
              </a:ext>
            </a:extLst>
          </p:cNvPr>
          <p:cNvGraphicFramePr/>
          <p:nvPr>
            <p:extLst>
              <p:ext uri="{D42A27DB-BD31-4B8C-83A1-F6EECF244321}">
                <p14:modId xmlns:p14="http://schemas.microsoft.com/office/powerpoint/2010/main" val="3772003037"/>
              </p:ext>
            </p:extLst>
          </p:nvPr>
        </p:nvGraphicFramePr>
        <p:xfrm>
          <a:off x="476250" y="1250770"/>
          <a:ext cx="6642100" cy="174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que 10" descr="Carte avec repère avec un remplissage uni">
            <a:extLst>
              <a:ext uri="{FF2B5EF4-FFF2-40B4-BE49-F238E27FC236}">
                <a16:creationId xmlns:a16="http://schemas.microsoft.com/office/drawing/2014/main" id="{9AD3425C-4924-6318-8395-853E21C97B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2300" y="1729020"/>
            <a:ext cx="787400" cy="787400"/>
          </a:xfrm>
          <a:prstGeom prst="rect">
            <a:avLst/>
          </a:prstGeom>
        </p:spPr>
      </p:pic>
      <p:sp>
        <p:nvSpPr>
          <p:cNvPr id="4" name="ZoneTexte 3">
            <a:extLst>
              <a:ext uri="{FF2B5EF4-FFF2-40B4-BE49-F238E27FC236}">
                <a16:creationId xmlns:a16="http://schemas.microsoft.com/office/drawing/2014/main" id="{6DC222A2-9537-7843-1DAC-EE5E078FC555}"/>
              </a:ext>
            </a:extLst>
          </p:cNvPr>
          <p:cNvSpPr txBox="1"/>
          <p:nvPr/>
        </p:nvSpPr>
        <p:spPr>
          <a:xfrm>
            <a:off x="622300" y="3472920"/>
            <a:ext cx="6107594" cy="1200329"/>
          </a:xfrm>
          <a:prstGeom prst="rect">
            <a:avLst/>
          </a:prstGeom>
          <a:noFill/>
        </p:spPr>
        <p:txBody>
          <a:bodyPr wrap="square">
            <a:spAutoFit/>
          </a:bodyPr>
          <a:lstStyle/>
          <a:p>
            <a:r>
              <a:rPr lang="fr-FR" dirty="0">
                <a:sym typeface="Wingdings" panose="05000000000000000000" pitchFamily="2" charset="2"/>
              </a:rPr>
              <a:t> </a:t>
            </a:r>
            <a:r>
              <a:rPr lang="fr-FR" dirty="0"/>
              <a:t>Les spécificités socio-économiques et culturelles du territoire</a:t>
            </a:r>
          </a:p>
          <a:p>
            <a:pPr marL="285750" indent="-285750">
              <a:buFont typeface="Wingdings" panose="05000000000000000000" pitchFamily="2" charset="2"/>
              <a:buChar char="à"/>
            </a:pPr>
            <a:r>
              <a:rPr lang="fr-FR" dirty="0"/>
              <a:t>Le climat politique dans le SAT</a:t>
            </a:r>
          </a:p>
          <a:p>
            <a:pPr marL="285750" indent="-285750">
              <a:buFont typeface="Wingdings" panose="05000000000000000000" pitchFamily="2" charset="2"/>
              <a:buChar char="à"/>
            </a:pPr>
            <a:r>
              <a:rPr lang="fr-FR" dirty="0"/>
              <a:t>La géographie urbaine ou rurale du territoire</a:t>
            </a:r>
          </a:p>
        </p:txBody>
      </p:sp>
    </p:spTree>
    <p:extLst>
      <p:ext uri="{BB962C8B-B14F-4D97-AF65-F5344CB8AC3E}">
        <p14:creationId xmlns:p14="http://schemas.microsoft.com/office/powerpoint/2010/main" val="333862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483774"/>
            <a:ext cx="10515600" cy="942975"/>
          </a:xfrm>
        </p:spPr>
        <p:txBody>
          <a:bodyPr/>
          <a:lstStyle/>
          <a:p>
            <a:r>
              <a:rPr lang="fr-FR" dirty="0"/>
              <a:t>LES FACTEURS INFLUENÇANT LA MISE EN ŒUVRE DES DISPOSITIFS DE PARTICIPATION CITOYENNE</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a:extLst>
              <a:ext uri="{FF2B5EF4-FFF2-40B4-BE49-F238E27FC236}">
                <a16:creationId xmlns:a16="http://schemas.microsoft.com/office/drawing/2014/main" id="{C69A5E45-AB16-EE2B-0567-2FE77AE3379D}"/>
              </a:ext>
            </a:extLst>
          </p:cNvPr>
          <p:cNvGraphicFramePr/>
          <p:nvPr>
            <p:extLst>
              <p:ext uri="{D42A27DB-BD31-4B8C-83A1-F6EECF244321}">
                <p14:modId xmlns:p14="http://schemas.microsoft.com/office/powerpoint/2010/main" val="3851360209"/>
              </p:ext>
            </p:extLst>
          </p:nvPr>
        </p:nvGraphicFramePr>
        <p:xfrm>
          <a:off x="476250" y="1250770"/>
          <a:ext cx="6642100" cy="174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Graphique 1" descr="Engrenage avec un remplissage uni">
            <a:extLst>
              <a:ext uri="{FF2B5EF4-FFF2-40B4-BE49-F238E27FC236}">
                <a16:creationId xmlns:a16="http://schemas.microsoft.com/office/drawing/2014/main" id="{2770E66C-0940-D443-3337-4EBA1A0797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500" y="1656085"/>
            <a:ext cx="914400" cy="914400"/>
          </a:xfrm>
          <a:prstGeom prst="rect">
            <a:avLst/>
          </a:prstGeom>
        </p:spPr>
      </p:pic>
      <p:sp>
        <p:nvSpPr>
          <p:cNvPr id="7" name="ZoneTexte 6">
            <a:extLst>
              <a:ext uri="{FF2B5EF4-FFF2-40B4-BE49-F238E27FC236}">
                <a16:creationId xmlns:a16="http://schemas.microsoft.com/office/drawing/2014/main" id="{EEAD915E-5BD0-2C04-76CA-60619AEEF8FF}"/>
              </a:ext>
            </a:extLst>
          </p:cNvPr>
          <p:cNvSpPr txBox="1"/>
          <p:nvPr/>
        </p:nvSpPr>
        <p:spPr>
          <a:xfrm>
            <a:off x="675031" y="3302945"/>
            <a:ext cx="8836715" cy="2585323"/>
          </a:xfrm>
          <a:prstGeom prst="rect">
            <a:avLst/>
          </a:prstGeom>
          <a:noFill/>
        </p:spPr>
        <p:txBody>
          <a:bodyPr wrap="square">
            <a:spAutoFit/>
          </a:bodyPr>
          <a:lstStyle/>
          <a:p>
            <a:r>
              <a:rPr lang="fr-FR" dirty="0">
                <a:sym typeface="Wingdings" panose="05000000000000000000" pitchFamily="2" charset="2"/>
              </a:rPr>
              <a:t> </a:t>
            </a:r>
            <a:r>
              <a:rPr lang="fr-FR" dirty="0"/>
              <a:t>L’attention portée à l’inclusion</a:t>
            </a:r>
          </a:p>
          <a:p>
            <a:r>
              <a:rPr lang="fr-FR" dirty="0">
                <a:sym typeface="Wingdings" panose="05000000000000000000" pitchFamily="2" charset="2"/>
              </a:rPr>
              <a:t> </a:t>
            </a:r>
            <a:r>
              <a:rPr lang="fr-FR" dirty="0"/>
              <a:t>La participation des populations autochtones.</a:t>
            </a:r>
          </a:p>
          <a:p>
            <a:pPr marL="285750" indent="-285750">
              <a:buFont typeface="Wingdings" panose="05000000000000000000" pitchFamily="2" charset="2"/>
              <a:buChar char="à"/>
            </a:pPr>
            <a:r>
              <a:rPr lang="fr-FR" dirty="0"/>
              <a:t>Lever les barrières à la participation (ex : proposer plusieurs modalités de participation, coplanifier les activités avec des </a:t>
            </a:r>
            <a:r>
              <a:rPr lang="fr-FR" dirty="0" err="1"/>
              <a:t>participant.e.s</a:t>
            </a:r>
            <a:r>
              <a:rPr lang="fr-FR" dirty="0"/>
              <a:t>, de rembourser les coûts liés de transport, d’hébergement, de garde d’enfants ou de perte de rémunération liés à la participation, etc..)</a:t>
            </a:r>
          </a:p>
          <a:p>
            <a:pPr marL="285750" indent="-285750">
              <a:buFont typeface="Wingdings" panose="05000000000000000000" pitchFamily="2" charset="2"/>
              <a:buChar char="à"/>
            </a:pPr>
            <a:r>
              <a:rPr lang="fr-FR" dirty="0"/>
              <a:t>Répondre aux besoins d’information et d’apprentissage des </a:t>
            </a:r>
            <a:r>
              <a:rPr lang="fr-FR" dirty="0" err="1"/>
              <a:t>participant.e.s</a:t>
            </a:r>
            <a:endParaRPr lang="fr-FR" dirty="0"/>
          </a:p>
          <a:p>
            <a:pPr marL="285750" indent="-285750">
              <a:buFont typeface="Wingdings" panose="05000000000000000000" pitchFamily="2" charset="2"/>
              <a:buChar char="à"/>
            </a:pPr>
            <a:r>
              <a:rPr lang="fr-FR" dirty="0"/>
              <a:t>L’animation de l’initiative citoyenne</a:t>
            </a:r>
          </a:p>
          <a:p>
            <a:pPr marL="285750" indent="-285750">
              <a:buFont typeface="Wingdings" panose="05000000000000000000" pitchFamily="2" charset="2"/>
              <a:buChar char="à"/>
            </a:pPr>
            <a:r>
              <a:rPr lang="fr-FR" dirty="0"/>
              <a:t>Le suivi et l’évaluation des dispositifs de participation citoyenne</a:t>
            </a:r>
          </a:p>
        </p:txBody>
      </p:sp>
    </p:spTree>
    <p:extLst>
      <p:ext uri="{BB962C8B-B14F-4D97-AF65-F5344CB8AC3E}">
        <p14:creationId xmlns:p14="http://schemas.microsoft.com/office/powerpoint/2010/main" val="118270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483774"/>
            <a:ext cx="10515600" cy="942975"/>
          </a:xfrm>
        </p:spPr>
        <p:txBody>
          <a:bodyPr/>
          <a:lstStyle/>
          <a:p>
            <a:r>
              <a:rPr lang="fr-FR" dirty="0"/>
              <a:t>LES FACTEURS INFLUENÇANT LA MISE EN ŒUVRE DES DISPOSITIFS DE PARTICIPATION CITOYENNE</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a:extLst>
              <a:ext uri="{FF2B5EF4-FFF2-40B4-BE49-F238E27FC236}">
                <a16:creationId xmlns:a16="http://schemas.microsoft.com/office/drawing/2014/main" id="{C69A5E45-AB16-EE2B-0567-2FE77AE3379D}"/>
              </a:ext>
            </a:extLst>
          </p:cNvPr>
          <p:cNvGraphicFramePr/>
          <p:nvPr>
            <p:extLst>
              <p:ext uri="{D42A27DB-BD31-4B8C-83A1-F6EECF244321}">
                <p14:modId xmlns:p14="http://schemas.microsoft.com/office/powerpoint/2010/main" val="2501359826"/>
              </p:ext>
            </p:extLst>
          </p:nvPr>
        </p:nvGraphicFramePr>
        <p:xfrm>
          <a:off x="476250" y="1250770"/>
          <a:ext cx="7537450" cy="2178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Graphique 3" descr="Avis des clients avec un remplissage uni">
            <a:extLst>
              <a:ext uri="{FF2B5EF4-FFF2-40B4-BE49-F238E27FC236}">
                <a16:creationId xmlns:a16="http://schemas.microsoft.com/office/drawing/2014/main" id="{CDC9F5EA-678B-8B1D-BD18-A80131B105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3900" y="1939835"/>
            <a:ext cx="800100" cy="800100"/>
          </a:xfrm>
          <a:prstGeom prst="rect">
            <a:avLst/>
          </a:prstGeom>
        </p:spPr>
      </p:pic>
      <p:sp>
        <p:nvSpPr>
          <p:cNvPr id="8" name="ZoneTexte 7">
            <a:extLst>
              <a:ext uri="{FF2B5EF4-FFF2-40B4-BE49-F238E27FC236}">
                <a16:creationId xmlns:a16="http://schemas.microsoft.com/office/drawing/2014/main" id="{5EC1A42A-39F2-BD40-5959-B3F8476EAF1D}"/>
              </a:ext>
            </a:extLst>
          </p:cNvPr>
          <p:cNvSpPr txBox="1"/>
          <p:nvPr/>
        </p:nvSpPr>
        <p:spPr>
          <a:xfrm>
            <a:off x="476250" y="3577943"/>
            <a:ext cx="6107594" cy="2308324"/>
          </a:xfrm>
          <a:prstGeom prst="rect">
            <a:avLst/>
          </a:prstGeom>
          <a:noFill/>
        </p:spPr>
        <p:txBody>
          <a:bodyPr wrap="square">
            <a:spAutoFit/>
          </a:bodyPr>
          <a:lstStyle/>
          <a:p>
            <a:pPr marL="285750" indent="-285750">
              <a:buFont typeface="Wingdings" panose="05000000000000000000" pitchFamily="2" charset="2"/>
              <a:buChar char="à"/>
            </a:pPr>
            <a:r>
              <a:rPr lang="fr-FR" dirty="0"/>
              <a:t>Consigner les recommandations issues des dispositifs de participation citoyenne</a:t>
            </a:r>
          </a:p>
          <a:p>
            <a:pPr marL="285750" indent="-285750">
              <a:buFont typeface="Wingdings" panose="05000000000000000000" pitchFamily="2" charset="2"/>
              <a:buChar char="à"/>
            </a:pPr>
            <a:r>
              <a:rPr lang="fr-FR" dirty="0"/>
              <a:t>Veiller à ce que les </a:t>
            </a:r>
            <a:r>
              <a:rPr lang="fr-FR" dirty="0" err="1"/>
              <a:t>citoyen.ne.s</a:t>
            </a:r>
            <a:r>
              <a:rPr lang="fr-FR" dirty="0"/>
              <a:t> conservent </a:t>
            </a:r>
            <a:r>
              <a:rPr lang="fr-FR" b="1" dirty="0"/>
              <a:t>une prise sur leurs projets ou recommandations</a:t>
            </a:r>
          </a:p>
          <a:p>
            <a:pPr marL="285750" indent="-285750">
              <a:buFont typeface="Wingdings" panose="05000000000000000000" pitchFamily="2" charset="2"/>
              <a:buChar char="à"/>
            </a:pPr>
            <a:r>
              <a:rPr lang="fr-FR" dirty="0"/>
              <a:t>Formuler et mettre en œuvre des mécanismes transparents de prise de décision</a:t>
            </a:r>
          </a:p>
          <a:p>
            <a:pPr marL="285750" indent="-285750">
              <a:buFont typeface="Wingdings" panose="05000000000000000000" pitchFamily="2" charset="2"/>
              <a:buChar char="à"/>
            </a:pPr>
            <a:r>
              <a:rPr lang="fr-FR" dirty="0"/>
              <a:t>Consigner les commentaires et les prises de décision suite aux recommandations citoyennes</a:t>
            </a:r>
          </a:p>
        </p:txBody>
      </p:sp>
    </p:spTree>
    <p:extLst>
      <p:ext uri="{BB962C8B-B14F-4D97-AF65-F5344CB8AC3E}">
        <p14:creationId xmlns:p14="http://schemas.microsoft.com/office/powerpoint/2010/main" val="133044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B54CDE09-B763-39DA-74A9-7817C88BFE35}"/>
              </a:ext>
            </a:extLst>
          </p:cNvPr>
          <p:cNvSpPr/>
          <p:nvPr/>
        </p:nvSpPr>
        <p:spPr>
          <a:xfrm>
            <a:off x="-646044" y="-28628"/>
            <a:ext cx="3797300" cy="6886628"/>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a:xfrm>
            <a:off x="3924300" y="365125"/>
            <a:ext cx="7429500" cy="1325563"/>
          </a:xfrm>
        </p:spPr>
        <p:txBody>
          <a:bodyPr/>
          <a:lstStyle/>
          <a:p>
            <a:r>
              <a:rPr lang="fr-FR" dirty="0"/>
              <a:t>CONCLUSION </a:t>
            </a:r>
          </a:p>
        </p:txBody>
      </p:sp>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3526734" y="1525656"/>
            <a:ext cx="7827066" cy="4507395"/>
          </a:xfrm>
        </p:spPr>
        <p:txBody>
          <a:bodyPr>
            <a:normAutofit lnSpcReduction="10000"/>
          </a:bodyPr>
          <a:lstStyle/>
          <a:p>
            <a:r>
              <a:rPr lang="fr-FR" sz="2000" dirty="0"/>
              <a:t>Les SAT ont tout à gagner à intégrer les </a:t>
            </a:r>
            <a:r>
              <a:rPr lang="fr-FR" sz="2000" dirty="0" err="1"/>
              <a:t>citoyen.ne.s</a:t>
            </a:r>
            <a:r>
              <a:rPr lang="fr-FR" sz="2000" dirty="0"/>
              <a:t>. </a:t>
            </a:r>
          </a:p>
          <a:p>
            <a:endParaRPr lang="fr-FR" sz="2000" dirty="0">
              <a:sym typeface="Wingdings" panose="05000000000000000000" pitchFamily="2" charset="2"/>
            </a:endParaRPr>
          </a:p>
          <a:p>
            <a:r>
              <a:rPr lang="fr-FR" sz="2000" dirty="0">
                <a:sym typeface="Wingdings" panose="05000000000000000000" pitchFamily="2" charset="2"/>
              </a:rPr>
              <a:t>L</a:t>
            </a:r>
            <a:r>
              <a:rPr lang="fr-FR" sz="2000" dirty="0"/>
              <a:t>es documents analysés montrent que le suivi des modalités d’organisation des initiatives citoyennes, des décisions prises et de l’impact sur leur SAT est </a:t>
            </a:r>
            <a:r>
              <a:rPr lang="fr-FR" sz="2000" b="1" dirty="0"/>
              <a:t>peu ou pas analysé</a:t>
            </a:r>
            <a:r>
              <a:rPr lang="fr-FR" sz="2000" dirty="0"/>
              <a:t>. </a:t>
            </a:r>
          </a:p>
          <a:p>
            <a:pPr marL="0" indent="0">
              <a:buNone/>
            </a:pPr>
            <a:r>
              <a:rPr lang="fr-FR" sz="2000" dirty="0"/>
              <a:t>On peut supposer que les dispositifs de participation citoyenne gagneront en influence et seront mieux intégrés aux SAT une fois que les structures de gouvernance des SAT seront plus fermement établies.</a:t>
            </a:r>
          </a:p>
          <a:p>
            <a:pPr marL="0" indent="0">
              <a:buNone/>
            </a:pPr>
            <a:endParaRPr lang="fr-FR" sz="2000" dirty="0"/>
          </a:p>
          <a:p>
            <a:r>
              <a:rPr lang="fr-FR" sz="2000" dirty="0"/>
              <a:t>En donnant au public un rôle actif dans les SAT, on peut aussi contribuer à </a:t>
            </a:r>
            <a:r>
              <a:rPr lang="fr-FR" sz="2000" b="1" dirty="0"/>
              <a:t>renforcer sa confiance </a:t>
            </a:r>
            <a:r>
              <a:rPr lang="fr-FR" sz="2000" dirty="0"/>
              <a:t>en les SAT ainsi qu’à légitimiser les politiques et projets alimentaires et à les faire accepter socialement. À ce niveau aussi, on constate que les données dans les documents recensés étaient peu approfondies</a:t>
            </a:r>
          </a:p>
        </p:txBody>
      </p:sp>
      <p:graphicFrame>
        <p:nvGraphicFramePr>
          <p:cNvPr id="5" name="Diagramme 4">
            <a:extLst>
              <a:ext uri="{FF2B5EF4-FFF2-40B4-BE49-F238E27FC236}">
                <a16:creationId xmlns:a16="http://schemas.microsoft.com/office/drawing/2014/main" id="{DDB6664A-4268-DF16-8296-72DF185BE76D}"/>
              </a:ext>
            </a:extLst>
          </p:cNvPr>
          <p:cNvGraphicFramePr/>
          <p:nvPr>
            <p:extLst>
              <p:ext uri="{D42A27DB-BD31-4B8C-83A1-F6EECF244321}">
                <p14:modId xmlns:p14="http://schemas.microsoft.com/office/powerpoint/2010/main" val="506626133"/>
              </p:ext>
            </p:extLst>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a:extLst>
              <a:ext uri="{FF2B5EF4-FFF2-40B4-BE49-F238E27FC236}">
                <a16:creationId xmlns:a16="http://schemas.microsoft.com/office/drawing/2014/main" id="{B97DE98C-2790-2568-1D6A-D98162B5DD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6400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a:xfrm>
            <a:off x="5918200" y="365125"/>
            <a:ext cx="5435600" cy="1325563"/>
          </a:xfrm>
        </p:spPr>
        <p:txBody>
          <a:bodyPr/>
          <a:lstStyle/>
          <a:p>
            <a:r>
              <a:rPr lang="fr-FR" dirty="0"/>
              <a:t>TABLE DES MATIÈRES </a:t>
            </a:r>
          </a:p>
        </p:txBody>
      </p:sp>
      <p:grpSp>
        <p:nvGrpSpPr>
          <p:cNvPr id="4" name="Groupe 3">
            <a:extLst>
              <a:ext uri="{FF2B5EF4-FFF2-40B4-BE49-F238E27FC236}">
                <a16:creationId xmlns:a16="http://schemas.microsoft.com/office/drawing/2014/main" id="{D415C067-8331-92A4-1CBC-C43DB7E543DB}"/>
              </a:ext>
            </a:extLst>
          </p:cNvPr>
          <p:cNvGrpSpPr/>
          <p:nvPr/>
        </p:nvGrpSpPr>
        <p:grpSpPr>
          <a:xfrm>
            <a:off x="5918200" y="1711008"/>
            <a:ext cx="2902148" cy="661457"/>
            <a:chOff x="2" y="0"/>
            <a:chExt cx="2902148" cy="661457"/>
          </a:xfrm>
        </p:grpSpPr>
        <p:sp>
          <p:nvSpPr>
            <p:cNvPr id="6" name="Flèche : pentagone 5">
              <a:extLst>
                <a:ext uri="{FF2B5EF4-FFF2-40B4-BE49-F238E27FC236}">
                  <a16:creationId xmlns:a16="http://schemas.microsoft.com/office/drawing/2014/main" id="{737361BA-2736-828A-4B55-70B51236519C}"/>
                </a:ext>
              </a:extLst>
            </p:cNvPr>
            <p:cNvSpPr/>
            <p:nvPr/>
          </p:nvSpPr>
          <p:spPr>
            <a:xfrm>
              <a:off x="2" y="0"/>
              <a:ext cx="2902148" cy="66145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lèche : pentagone 4">
              <a:extLst>
                <a:ext uri="{FF2B5EF4-FFF2-40B4-BE49-F238E27FC236}">
                  <a16:creationId xmlns:a16="http://schemas.microsoft.com/office/drawing/2014/main" id="{92DC457B-CA67-59FB-36F0-378B50486D72}"/>
                </a:ext>
              </a:extLst>
            </p:cNvPr>
            <p:cNvSpPr txBox="1"/>
            <p:nvPr/>
          </p:nvSpPr>
          <p:spPr>
            <a:xfrm>
              <a:off x="2" y="0"/>
              <a:ext cx="2736784" cy="661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Introduction</a:t>
              </a:r>
            </a:p>
          </p:txBody>
        </p:sp>
      </p:grpSp>
      <p:grpSp>
        <p:nvGrpSpPr>
          <p:cNvPr id="11" name="Groupe 10">
            <a:extLst>
              <a:ext uri="{FF2B5EF4-FFF2-40B4-BE49-F238E27FC236}">
                <a16:creationId xmlns:a16="http://schemas.microsoft.com/office/drawing/2014/main" id="{7242938D-03B3-ACBC-0359-479021172918}"/>
              </a:ext>
            </a:extLst>
          </p:cNvPr>
          <p:cNvGrpSpPr/>
          <p:nvPr/>
        </p:nvGrpSpPr>
        <p:grpSpPr>
          <a:xfrm>
            <a:off x="6587358" y="2483168"/>
            <a:ext cx="2902148" cy="661457"/>
            <a:chOff x="2" y="0"/>
            <a:chExt cx="2902148" cy="661457"/>
          </a:xfrm>
        </p:grpSpPr>
        <p:sp>
          <p:nvSpPr>
            <p:cNvPr id="12" name="Flèche : pentagone 11">
              <a:extLst>
                <a:ext uri="{FF2B5EF4-FFF2-40B4-BE49-F238E27FC236}">
                  <a16:creationId xmlns:a16="http://schemas.microsoft.com/office/drawing/2014/main" id="{6213D2A0-A7B7-04A7-EC6F-20990226218C}"/>
                </a:ext>
              </a:extLst>
            </p:cNvPr>
            <p:cNvSpPr/>
            <p:nvPr/>
          </p:nvSpPr>
          <p:spPr>
            <a:xfrm>
              <a:off x="2" y="0"/>
              <a:ext cx="2902148" cy="66145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èche : pentagone 4">
              <a:extLst>
                <a:ext uri="{FF2B5EF4-FFF2-40B4-BE49-F238E27FC236}">
                  <a16:creationId xmlns:a16="http://schemas.microsoft.com/office/drawing/2014/main" id="{5557663B-5D75-B660-77D3-06FA63704372}"/>
                </a:ext>
              </a:extLst>
            </p:cNvPr>
            <p:cNvSpPr txBox="1"/>
            <p:nvPr/>
          </p:nvSpPr>
          <p:spPr>
            <a:xfrm>
              <a:off x="2" y="0"/>
              <a:ext cx="2736784" cy="661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But et objectifs</a:t>
              </a:r>
            </a:p>
          </p:txBody>
        </p:sp>
      </p:grpSp>
      <p:grpSp>
        <p:nvGrpSpPr>
          <p:cNvPr id="14" name="Groupe 13">
            <a:extLst>
              <a:ext uri="{FF2B5EF4-FFF2-40B4-BE49-F238E27FC236}">
                <a16:creationId xmlns:a16="http://schemas.microsoft.com/office/drawing/2014/main" id="{3CBBE952-A449-D339-187F-F56DCC5F91E2}"/>
              </a:ext>
            </a:extLst>
          </p:cNvPr>
          <p:cNvGrpSpPr/>
          <p:nvPr/>
        </p:nvGrpSpPr>
        <p:grpSpPr>
          <a:xfrm>
            <a:off x="7286592" y="3255328"/>
            <a:ext cx="2902148" cy="661457"/>
            <a:chOff x="2" y="0"/>
            <a:chExt cx="2902148" cy="661457"/>
          </a:xfrm>
        </p:grpSpPr>
        <p:sp>
          <p:nvSpPr>
            <p:cNvPr id="15" name="Flèche : pentagone 14">
              <a:extLst>
                <a:ext uri="{FF2B5EF4-FFF2-40B4-BE49-F238E27FC236}">
                  <a16:creationId xmlns:a16="http://schemas.microsoft.com/office/drawing/2014/main" id="{3062B0B0-D6DA-773F-C8B2-D1B1A5635968}"/>
                </a:ext>
              </a:extLst>
            </p:cNvPr>
            <p:cNvSpPr/>
            <p:nvPr/>
          </p:nvSpPr>
          <p:spPr>
            <a:xfrm>
              <a:off x="2" y="0"/>
              <a:ext cx="2902148" cy="66145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lèche : pentagone 4">
              <a:extLst>
                <a:ext uri="{FF2B5EF4-FFF2-40B4-BE49-F238E27FC236}">
                  <a16:creationId xmlns:a16="http://schemas.microsoft.com/office/drawing/2014/main" id="{03E1C4EF-EECC-0E3E-46BE-4001924B5FD2}"/>
                </a:ext>
              </a:extLst>
            </p:cNvPr>
            <p:cNvSpPr txBox="1"/>
            <p:nvPr/>
          </p:nvSpPr>
          <p:spPr>
            <a:xfrm>
              <a:off x="2" y="0"/>
              <a:ext cx="2736784" cy="661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Méthodologie</a:t>
              </a:r>
            </a:p>
          </p:txBody>
        </p:sp>
      </p:grpSp>
      <p:grpSp>
        <p:nvGrpSpPr>
          <p:cNvPr id="17" name="Groupe 16">
            <a:extLst>
              <a:ext uri="{FF2B5EF4-FFF2-40B4-BE49-F238E27FC236}">
                <a16:creationId xmlns:a16="http://schemas.microsoft.com/office/drawing/2014/main" id="{2D009DF7-C09E-758A-BD89-646CEB407BA2}"/>
              </a:ext>
            </a:extLst>
          </p:cNvPr>
          <p:cNvGrpSpPr/>
          <p:nvPr/>
        </p:nvGrpSpPr>
        <p:grpSpPr>
          <a:xfrm>
            <a:off x="8038432" y="4027488"/>
            <a:ext cx="2902148" cy="661457"/>
            <a:chOff x="2" y="0"/>
            <a:chExt cx="2902148" cy="661457"/>
          </a:xfrm>
        </p:grpSpPr>
        <p:sp>
          <p:nvSpPr>
            <p:cNvPr id="18" name="Flèche : pentagone 17">
              <a:extLst>
                <a:ext uri="{FF2B5EF4-FFF2-40B4-BE49-F238E27FC236}">
                  <a16:creationId xmlns:a16="http://schemas.microsoft.com/office/drawing/2014/main" id="{9096E3B4-0C21-FFDC-3835-9B5880AE9F34}"/>
                </a:ext>
              </a:extLst>
            </p:cNvPr>
            <p:cNvSpPr/>
            <p:nvPr/>
          </p:nvSpPr>
          <p:spPr>
            <a:xfrm>
              <a:off x="2" y="0"/>
              <a:ext cx="2902148" cy="66145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lèche : pentagone 4">
              <a:extLst>
                <a:ext uri="{FF2B5EF4-FFF2-40B4-BE49-F238E27FC236}">
                  <a16:creationId xmlns:a16="http://schemas.microsoft.com/office/drawing/2014/main" id="{6E8D9C19-A5B5-5028-396A-BD390FC387DB}"/>
                </a:ext>
              </a:extLst>
            </p:cNvPr>
            <p:cNvSpPr txBox="1"/>
            <p:nvPr/>
          </p:nvSpPr>
          <p:spPr>
            <a:xfrm>
              <a:off x="2" y="0"/>
              <a:ext cx="2736784" cy="661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Résultats</a:t>
              </a:r>
            </a:p>
          </p:txBody>
        </p:sp>
      </p:grpSp>
      <p:grpSp>
        <p:nvGrpSpPr>
          <p:cNvPr id="20" name="Groupe 19">
            <a:extLst>
              <a:ext uri="{FF2B5EF4-FFF2-40B4-BE49-F238E27FC236}">
                <a16:creationId xmlns:a16="http://schemas.microsoft.com/office/drawing/2014/main" id="{A34112BB-4F23-F2AD-2880-24B33BF3917A}"/>
              </a:ext>
            </a:extLst>
          </p:cNvPr>
          <p:cNvGrpSpPr/>
          <p:nvPr/>
        </p:nvGrpSpPr>
        <p:grpSpPr>
          <a:xfrm>
            <a:off x="8820348" y="4799648"/>
            <a:ext cx="2902148" cy="661457"/>
            <a:chOff x="2" y="0"/>
            <a:chExt cx="2902148" cy="661457"/>
          </a:xfrm>
        </p:grpSpPr>
        <p:sp>
          <p:nvSpPr>
            <p:cNvPr id="21" name="Flèche : pentagone 20">
              <a:extLst>
                <a:ext uri="{FF2B5EF4-FFF2-40B4-BE49-F238E27FC236}">
                  <a16:creationId xmlns:a16="http://schemas.microsoft.com/office/drawing/2014/main" id="{FC56FF19-A27A-A351-40DF-E60EE16708E7}"/>
                </a:ext>
              </a:extLst>
            </p:cNvPr>
            <p:cNvSpPr/>
            <p:nvPr/>
          </p:nvSpPr>
          <p:spPr>
            <a:xfrm>
              <a:off x="2" y="0"/>
              <a:ext cx="2902148" cy="661457"/>
            </a:xfrm>
            <a:prstGeom prst="homePlat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lèche : pentagone 4">
              <a:extLst>
                <a:ext uri="{FF2B5EF4-FFF2-40B4-BE49-F238E27FC236}">
                  <a16:creationId xmlns:a16="http://schemas.microsoft.com/office/drawing/2014/main" id="{8C8AB2CF-7AF7-BFA9-47F2-CD2C0D391B7D}"/>
                </a:ext>
              </a:extLst>
            </p:cNvPr>
            <p:cNvSpPr txBox="1"/>
            <p:nvPr/>
          </p:nvSpPr>
          <p:spPr>
            <a:xfrm>
              <a:off x="2" y="0"/>
              <a:ext cx="2736784" cy="661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t>Conclusion</a:t>
              </a:r>
            </a:p>
          </p:txBody>
        </p:sp>
      </p:grpSp>
      <p:pic>
        <p:nvPicPr>
          <p:cNvPr id="31" name="Image 30">
            <a:extLst>
              <a:ext uri="{FF2B5EF4-FFF2-40B4-BE49-F238E27FC236}">
                <a16:creationId xmlns:a16="http://schemas.microsoft.com/office/drawing/2014/main" id="{641870DE-C2D4-DA1E-C7A5-06D33FE9C5B0}"/>
              </a:ext>
            </a:extLst>
          </p:cNvPr>
          <p:cNvPicPr>
            <a:picLocks noChangeAspect="1"/>
          </p:cNvPicPr>
          <p:nvPr/>
        </p:nvPicPr>
        <p:blipFill rotWithShape="1">
          <a:blip r:embed="rId2"/>
          <a:srcRect l="20217" r="-1171"/>
          <a:stretch/>
        </p:blipFill>
        <p:spPr>
          <a:xfrm>
            <a:off x="-1" y="-10992"/>
            <a:ext cx="5647085" cy="6868992"/>
          </a:xfrm>
          <a:prstGeom prst="rect">
            <a:avLst/>
          </a:prstGeom>
        </p:spPr>
      </p:pic>
      <p:sp>
        <p:nvSpPr>
          <p:cNvPr id="32" name="ZoneTexte 31">
            <a:extLst>
              <a:ext uri="{FF2B5EF4-FFF2-40B4-BE49-F238E27FC236}">
                <a16:creationId xmlns:a16="http://schemas.microsoft.com/office/drawing/2014/main" id="{BD1AC394-B305-CD8C-D7B8-5A6999E08E65}"/>
              </a:ext>
            </a:extLst>
          </p:cNvPr>
          <p:cNvSpPr txBox="1"/>
          <p:nvPr/>
        </p:nvSpPr>
        <p:spPr>
          <a:xfrm>
            <a:off x="5507986" y="5869245"/>
            <a:ext cx="6658614" cy="923330"/>
          </a:xfrm>
          <a:prstGeom prst="rect">
            <a:avLst/>
          </a:prstGeom>
          <a:noFill/>
        </p:spPr>
        <p:txBody>
          <a:bodyPr wrap="square">
            <a:spAutoFit/>
          </a:bodyPr>
          <a:lstStyle/>
          <a:p>
            <a:pPr algn="ctr"/>
            <a:r>
              <a:rPr lang="fr-FR" sz="1800" i="1" dirty="0"/>
              <a:t>Ce rapport a été rédigé dans le cadre du projet de recherche </a:t>
            </a:r>
            <a:r>
              <a:rPr lang="fr-FR" sz="1800" i="1" dirty="0" err="1"/>
              <a:t>COSAM</a:t>
            </a:r>
            <a:r>
              <a:rPr lang="fr-FR" sz="1800" i="1" dirty="0"/>
              <a:t> (Coalition pour le Système Alimentaire de la Mauricie) financé par le Conseil de recherches en sciences humaines du Canada.</a:t>
            </a:r>
          </a:p>
        </p:txBody>
      </p:sp>
    </p:spTree>
    <p:extLst>
      <p:ext uri="{BB962C8B-B14F-4D97-AF65-F5344CB8AC3E}">
        <p14:creationId xmlns:p14="http://schemas.microsoft.com/office/powerpoint/2010/main" val="375356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62A8AC8-975E-0EFC-8C75-B767F72E45DF}"/>
              </a:ext>
            </a:extLst>
          </p:cNvPr>
          <p:cNvSpPr txBox="1">
            <a:spLocks/>
          </p:cNvSpPr>
          <p:nvPr/>
        </p:nvSpPr>
        <p:spPr>
          <a:xfrm>
            <a:off x="2910509" y="2766218"/>
            <a:ext cx="7429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QUESTIONS ET DISCUSSION </a:t>
            </a:r>
          </a:p>
        </p:txBody>
      </p:sp>
    </p:spTree>
    <p:extLst>
      <p:ext uri="{BB962C8B-B14F-4D97-AF65-F5344CB8AC3E}">
        <p14:creationId xmlns:p14="http://schemas.microsoft.com/office/powerpoint/2010/main" val="341844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ADC852F-F572-C70B-31EB-D8C5DC759095}"/>
              </a:ext>
            </a:extLst>
          </p:cNvPr>
          <p:cNvPicPr>
            <a:picLocks noChangeAspect="1"/>
          </p:cNvPicPr>
          <p:nvPr/>
        </p:nvPicPr>
        <p:blipFill>
          <a:blip r:embed="rId2"/>
          <a:stretch>
            <a:fillRect/>
          </a:stretch>
        </p:blipFill>
        <p:spPr>
          <a:xfrm>
            <a:off x="9640957" y="38998"/>
            <a:ext cx="2551043" cy="6817146"/>
          </a:xfrm>
          <a:prstGeom prst="rect">
            <a:avLst/>
          </a:prstGeom>
        </p:spPr>
      </p:pic>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INTRODUCTION</a:t>
            </a:r>
          </a:p>
        </p:txBody>
      </p:sp>
      <p:graphicFrame>
        <p:nvGraphicFramePr>
          <p:cNvPr id="5" name="Diagramme 4">
            <a:extLst>
              <a:ext uri="{FF2B5EF4-FFF2-40B4-BE49-F238E27FC236}">
                <a16:creationId xmlns:a16="http://schemas.microsoft.com/office/drawing/2014/main" id="{DDB6664A-4268-DF16-8296-72DF185BE76D}"/>
              </a:ext>
            </a:extLst>
          </p:cNvPr>
          <p:cNvGraphicFramePr/>
          <p:nvPr>
            <p:extLst>
              <p:ext uri="{D42A27DB-BD31-4B8C-83A1-F6EECF244321}">
                <p14:modId xmlns:p14="http://schemas.microsoft.com/office/powerpoint/2010/main" val="272733463"/>
              </p:ext>
            </p:extLst>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897E5394-E5DD-4289-E144-6D9A702417F0}"/>
              </a:ext>
            </a:extLst>
          </p:cNvPr>
          <p:cNvSpPr txBox="1"/>
          <p:nvPr/>
        </p:nvSpPr>
        <p:spPr>
          <a:xfrm>
            <a:off x="430696" y="1973130"/>
            <a:ext cx="8772939" cy="2031325"/>
          </a:xfrm>
          <a:prstGeom prst="rect">
            <a:avLst/>
          </a:prstGeom>
          <a:solidFill>
            <a:schemeClr val="accent2">
              <a:lumMod val="40000"/>
              <a:lumOff val="60000"/>
            </a:schemeClr>
          </a:solidFill>
        </p:spPr>
        <p:txBody>
          <a:bodyPr wrap="square">
            <a:spAutoFit/>
          </a:bodyPr>
          <a:lstStyle/>
          <a:p>
            <a:r>
              <a:rPr lang="fr-FR" b="1" dirty="0"/>
              <a:t>Les systèmes alimentaire territoriaux (SAT) </a:t>
            </a:r>
            <a:r>
              <a:rPr lang="fr-FR" dirty="0"/>
              <a:t>sont des modèles de gestion et de développement des systèmes alimentaires à une échelle locale (ex. d’une communauté, d’une ville ou d’une région). </a:t>
            </a:r>
          </a:p>
          <a:p>
            <a:endParaRPr lang="fr-FR" dirty="0"/>
          </a:p>
          <a:p>
            <a:r>
              <a:rPr lang="fr-FR" dirty="0"/>
              <a:t>Concrètement, les SAT ont souvent la responsabilité de mobiliser les parties prenantes d’un territoire, de coordonner les analyses des besoins et d’encourager la mise en œuvre de politiques et d’initiatives permettant de répondre aux enjeux du territoire </a:t>
            </a:r>
            <a:r>
              <a:rPr lang="fr-FR" i="1" dirty="0"/>
              <a:t>(Rastoin, 2014).</a:t>
            </a:r>
          </a:p>
        </p:txBody>
      </p:sp>
      <p:sp>
        <p:nvSpPr>
          <p:cNvPr id="11" name="ZoneTexte 10">
            <a:extLst>
              <a:ext uri="{FF2B5EF4-FFF2-40B4-BE49-F238E27FC236}">
                <a16:creationId xmlns:a16="http://schemas.microsoft.com/office/drawing/2014/main" id="{66A17CED-ECEF-275D-7C56-407DACD40C4C}"/>
              </a:ext>
            </a:extLst>
          </p:cNvPr>
          <p:cNvSpPr txBox="1"/>
          <p:nvPr/>
        </p:nvSpPr>
        <p:spPr>
          <a:xfrm>
            <a:off x="430696" y="4694593"/>
            <a:ext cx="6974784" cy="646331"/>
          </a:xfrm>
          <a:prstGeom prst="rect">
            <a:avLst/>
          </a:prstGeom>
          <a:noFill/>
        </p:spPr>
        <p:txBody>
          <a:bodyPr wrap="square">
            <a:spAutoFit/>
          </a:bodyPr>
          <a:lstStyle/>
          <a:p>
            <a:r>
              <a:rPr lang="fr-FR" dirty="0">
                <a:sym typeface="Wingdings" panose="05000000000000000000" pitchFamily="2" charset="2"/>
              </a:rPr>
              <a:t> </a:t>
            </a:r>
            <a:r>
              <a:rPr lang="fr-FR" dirty="0"/>
              <a:t>Pour y parvenir, les SAT se distinguent par l’accent qu’ils portent à la </a:t>
            </a:r>
            <a:r>
              <a:rPr lang="fr-FR" b="1" dirty="0"/>
              <a:t>participation citoyenne </a:t>
            </a:r>
            <a:r>
              <a:rPr lang="fr-FR" i="1" dirty="0"/>
              <a:t>(</a:t>
            </a:r>
            <a:r>
              <a:rPr lang="fr-FR" i="1" dirty="0" err="1"/>
              <a:t>Hassanein</a:t>
            </a:r>
            <a:r>
              <a:rPr lang="fr-FR" i="1" dirty="0"/>
              <a:t>, 2008)</a:t>
            </a:r>
          </a:p>
        </p:txBody>
      </p:sp>
    </p:spTree>
    <p:extLst>
      <p:ext uri="{BB962C8B-B14F-4D97-AF65-F5344CB8AC3E}">
        <p14:creationId xmlns:p14="http://schemas.microsoft.com/office/powerpoint/2010/main" val="338817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BUT ET OBJECTIFS</a:t>
            </a:r>
          </a:p>
        </p:txBody>
      </p:sp>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198783" y="1365228"/>
            <a:ext cx="11569700" cy="3959776"/>
          </a:xfrm>
        </p:spPr>
        <p:txBody>
          <a:bodyPr>
            <a:normAutofit fontScale="92500" lnSpcReduction="10000"/>
          </a:bodyPr>
          <a:lstStyle/>
          <a:p>
            <a:pPr marL="0" indent="0">
              <a:buNone/>
            </a:pPr>
            <a:r>
              <a:rPr lang="fr-FR" sz="2000" dirty="0"/>
              <a:t>Documenter les dispositifs de participation citoyenne pouvant être mobilisés dans les SAT ainsi que les enjeux rencontrés dans leur mise en œuvre. </a:t>
            </a:r>
          </a:p>
          <a:p>
            <a:pPr>
              <a:buFont typeface="Wingdings" panose="05000000000000000000" pitchFamily="2" charset="2"/>
              <a:buChar char="à"/>
            </a:pPr>
            <a:r>
              <a:rPr lang="fr-FR" sz="2000" dirty="0"/>
              <a:t> Quels dispositifs participatifs impliquant les </a:t>
            </a:r>
            <a:r>
              <a:rPr lang="fr-FR" sz="2000" dirty="0" err="1"/>
              <a:t>citoyen.ne.s</a:t>
            </a:r>
            <a:r>
              <a:rPr lang="fr-FR" sz="2000" dirty="0"/>
              <a:t> sont mis en œuvre dans les SAT ? </a:t>
            </a:r>
          </a:p>
          <a:p>
            <a:pPr>
              <a:buFont typeface="Wingdings" panose="05000000000000000000" pitchFamily="2" charset="2"/>
              <a:buChar char="à"/>
            </a:pPr>
            <a:r>
              <a:rPr lang="fr-FR" sz="2000" dirty="0"/>
              <a:t> Quelles modalités permettent de favoriser la participation citoyenne à ces dispositifs ? </a:t>
            </a:r>
          </a:p>
          <a:p>
            <a:pPr>
              <a:buFont typeface="Wingdings" panose="05000000000000000000" pitchFamily="2" charset="2"/>
              <a:buChar char="à"/>
            </a:pPr>
            <a:r>
              <a:rPr lang="fr-FR" sz="2000" dirty="0"/>
              <a:t> Quelles modalités permettent à ces dispositifs d’influencer véritablement les SAT ? </a:t>
            </a:r>
          </a:p>
          <a:p>
            <a:pPr>
              <a:buFont typeface="Wingdings" panose="05000000000000000000" pitchFamily="2" charset="2"/>
              <a:buChar char="à"/>
            </a:pPr>
            <a:endParaRPr lang="fr-FR" sz="2000" dirty="0"/>
          </a:p>
          <a:p>
            <a:pPr marL="0" indent="0">
              <a:buNone/>
            </a:pPr>
            <a:r>
              <a:rPr lang="fr-FR" sz="2000" b="1" dirty="0"/>
              <a:t>Objectifs : </a:t>
            </a:r>
          </a:p>
          <a:p>
            <a:pPr marL="514350" indent="-514350">
              <a:buAutoNum type="arabicPeriod"/>
            </a:pPr>
            <a:r>
              <a:rPr lang="fr-FR" sz="2000" dirty="0"/>
              <a:t>documenter les différents dispositifs de participation citoyenne mobilisés au sein des SAT ainsi que les visions et bénéfices escomptés les guidant ;</a:t>
            </a:r>
          </a:p>
          <a:p>
            <a:pPr marL="514350" indent="-514350">
              <a:buAutoNum type="arabicPeriod"/>
            </a:pPr>
            <a:r>
              <a:rPr lang="fr-FR" sz="2000" dirty="0"/>
              <a:t>identifier les modalités de fonctionnement et les contextes influençant la participation citoyenne à ces dispositifs ; </a:t>
            </a:r>
          </a:p>
          <a:p>
            <a:pPr marL="514350" indent="-514350">
              <a:buAutoNum type="arabicPeriod"/>
            </a:pPr>
            <a:r>
              <a:rPr lang="fr-FR" sz="2000" dirty="0"/>
              <a:t>et dégager les modalités permettant à ces dispositifs d’influencer véritablement les SAT.</a:t>
            </a:r>
          </a:p>
        </p:txBody>
      </p:sp>
      <p:graphicFrame>
        <p:nvGraphicFramePr>
          <p:cNvPr id="5" name="Diagramme 4">
            <a:extLst>
              <a:ext uri="{FF2B5EF4-FFF2-40B4-BE49-F238E27FC236}">
                <a16:creationId xmlns:a16="http://schemas.microsoft.com/office/drawing/2014/main" id="{DDB6664A-4268-DF16-8296-72DF185BE76D}"/>
              </a:ext>
            </a:extLst>
          </p:cNvPr>
          <p:cNvGraphicFramePr/>
          <p:nvPr>
            <p:extLst>
              <p:ext uri="{D42A27DB-BD31-4B8C-83A1-F6EECF244321}">
                <p14:modId xmlns:p14="http://schemas.microsoft.com/office/powerpoint/2010/main" val="4234345562"/>
              </p:ext>
            </p:extLst>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5">
            <a:extLst>
              <a:ext uri="{FF2B5EF4-FFF2-40B4-BE49-F238E27FC236}">
                <a16:creationId xmlns:a16="http://schemas.microsoft.com/office/drawing/2014/main" id="{06F0C9D9-0855-8A5A-A82F-8097655CD771}"/>
              </a:ext>
            </a:extLst>
          </p:cNvPr>
          <p:cNvSpPr txBox="1">
            <a:spLocks/>
          </p:cNvSpPr>
          <p:nvPr/>
        </p:nvSpPr>
        <p:spPr>
          <a:xfrm>
            <a:off x="487294" y="5453569"/>
            <a:ext cx="10992678" cy="559605"/>
          </a:xfrm>
          <a:prstGeom prst="rect">
            <a:avLst/>
          </a:prstGeom>
          <a:solidFill>
            <a:schemeClr val="accent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600" dirty="0"/>
              <a:t>Ultimement, cette recension des écrits présente l’éventail des dispositifs de participation citoyenne disponibles et formule des recommandations pour leur mise sur œuvre. </a:t>
            </a:r>
          </a:p>
        </p:txBody>
      </p:sp>
    </p:spTree>
    <p:extLst>
      <p:ext uri="{BB962C8B-B14F-4D97-AF65-F5344CB8AC3E}">
        <p14:creationId xmlns:p14="http://schemas.microsoft.com/office/powerpoint/2010/main" val="219190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5146D7-3FFF-4F7B-FB1D-670B65D2A08E}"/>
              </a:ext>
            </a:extLst>
          </p:cNvPr>
          <p:cNvPicPr>
            <a:picLocks noChangeAspect="1"/>
          </p:cNvPicPr>
          <p:nvPr/>
        </p:nvPicPr>
        <p:blipFill>
          <a:blip r:embed="rId2"/>
          <a:stretch>
            <a:fillRect/>
          </a:stretch>
        </p:blipFill>
        <p:spPr>
          <a:xfrm>
            <a:off x="8502098" y="0"/>
            <a:ext cx="3689902" cy="6858000"/>
          </a:xfrm>
          <a:prstGeom prst="rect">
            <a:avLst/>
          </a:prstGeom>
        </p:spPr>
      </p:pic>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MÉTHODOLOGIE</a:t>
            </a:r>
          </a:p>
        </p:txBody>
      </p:sp>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838200" y="1825626"/>
            <a:ext cx="7451035" cy="3173758"/>
          </a:xfrm>
        </p:spPr>
        <p:txBody>
          <a:bodyPr>
            <a:normAutofit fontScale="92500" lnSpcReduction="10000"/>
          </a:bodyPr>
          <a:lstStyle/>
          <a:p>
            <a:r>
              <a:rPr lang="fr-FR" sz="2400" dirty="0"/>
              <a:t>Une revue narrative de la littérature </a:t>
            </a:r>
          </a:p>
          <a:p>
            <a:r>
              <a:rPr lang="fr-FR" sz="2400" dirty="0"/>
              <a:t>Littérature scientifique: recherche par mots-clés sur Web of science, ABI/</a:t>
            </a:r>
            <a:r>
              <a:rPr lang="fr-FR" sz="2400" dirty="0" err="1"/>
              <a:t>Inform</a:t>
            </a:r>
            <a:r>
              <a:rPr lang="fr-FR" sz="2400" dirty="0"/>
              <a:t>, CAB Abstract et Google Scholar. Bases de données francophones ont également été explorées, à savoir CAIRN, Persée et Érudit.</a:t>
            </a:r>
          </a:p>
          <a:p>
            <a:r>
              <a:rPr lang="fr-FR" sz="2400" dirty="0"/>
              <a:t>La littérature grise : 30 premiers résultats sur Google. </a:t>
            </a:r>
          </a:p>
          <a:p>
            <a:r>
              <a:rPr lang="fr-FR" sz="2400" dirty="0"/>
              <a:t>Les lignes directrices </a:t>
            </a:r>
            <a:r>
              <a:rPr lang="fr-FR" sz="2400" dirty="0" err="1"/>
              <a:t>SANRA</a:t>
            </a:r>
            <a:r>
              <a:rPr lang="fr-FR" sz="2400" dirty="0"/>
              <a:t> (</a:t>
            </a:r>
            <a:r>
              <a:rPr lang="fr-FR" sz="2400" dirty="0" err="1"/>
              <a:t>Scale</a:t>
            </a:r>
            <a:r>
              <a:rPr lang="fr-FR" sz="2400" dirty="0"/>
              <a:t> for the </a:t>
            </a:r>
            <a:r>
              <a:rPr lang="fr-FR" sz="2400" dirty="0" err="1"/>
              <a:t>Assessment</a:t>
            </a:r>
            <a:r>
              <a:rPr lang="fr-FR" sz="2400" dirty="0"/>
              <a:t> of Narrative </a:t>
            </a:r>
            <a:r>
              <a:rPr lang="fr-FR" sz="2400" dirty="0" err="1"/>
              <a:t>Review</a:t>
            </a:r>
            <a:r>
              <a:rPr lang="fr-FR" sz="2400" dirty="0"/>
              <a:t> Articles) proposées par </a:t>
            </a:r>
            <a:r>
              <a:rPr lang="fr-FR" sz="2400" dirty="0" err="1"/>
              <a:t>Baethge</a:t>
            </a:r>
            <a:r>
              <a:rPr lang="fr-FR" sz="2400" dirty="0"/>
              <a:t> et collab. (2019) ont été utilisées pour guider la recension, l’extraction et l’analyse des données.</a:t>
            </a:r>
          </a:p>
        </p:txBody>
      </p:sp>
      <p:graphicFrame>
        <p:nvGraphicFramePr>
          <p:cNvPr id="5" name="Diagramme 4">
            <a:extLst>
              <a:ext uri="{FF2B5EF4-FFF2-40B4-BE49-F238E27FC236}">
                <a16:creationId xmlns:a16="http://schemas.microsoft.com/office/drawing/2014/main" id="{DDB6664A-4268-DF16-8296-72DF185BE76D}"/>
              </a:ext>
            </a:extLst>
          </p:cNvPr>
          <p:cNvGraphicFramePr/>
          <p:nvPr>
            <p:extLst>
              <p:ext uri="{D42A27DB-BD31-4B8C-83A1-F6EECF244321}">
                <p14:modId xmlns:p14="http://schemas.microsoft.com/office/powerpoint/2010/main" val="2166734933"/>
              </p:ext>
            </p:extLst>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94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a:xfrm>
            <a:off x="838200" y="365125"/>
            <a:ext cx="10515600" cy="904875"/>
          </a:xfrm>
        </p:spPr>
        <p:txBody>
          <a:bodyPr/>
          <a:lstStyle/>
          <a:p>
            <a:r>
              <a:rPr lang="fr-FR" dirty="0"/>
              <a:t>MÉTHODOLOGIE</a:t>
            </a:r>
          </a:p>
        </p:txBody>
      </p:sp>
      <p:sp>
        <p:nvSpPr>
          <p:cNvPr id="6" name="Espace réservé du contenu 5">
            <a:extLst>
              <a:ext uri="{FF2B5EF4-FFF2-40B4-BE49-F238E27FC236}">
                <a16:creationId xmlns:a16="http://schemas.microsoft.com/office/drawing/2014/main" id="{91436FCA-C672-E6AE-F010-258B14B706DE}"/>
              </a:ext>
            </a:extLst>
          </p:cNvPr>
          <p:cNvSpPr>
            <a:spLocks noGrp="1"/>
          </p:cNvSpPr>
          <p:nvPr>
            <p:ph idx="1"/>
          </p:nvPr>
        </p:nvSpPr>
        <p:spPr>
          <a:xfrm>
            <a:off x="317500" y="1811073"/>
            <a:ext cx="11264900" cy="4385470"/>
          </a:xfrm>
        </p:spPr>
        <p:txBody>
          <a:bodyPr>
            <a:noAutofit/>
          </a:bodyPr>
          <a:lstStyle/>
          <a:p>
            <a:pPr marL="0" indent="0">
              <a:buNone/>
            </a:pPr>
            <a:r>
              <a:rPr lang="fr-FR" sz="1800" dirty="0">
                <a:sym typeface="Wingdings" panose="05000000000000000000" pitchFamily="2" charset="2"/>
              </a:rPr>
              <a:t> </a:t>
            </a:r>
            <a:r>
              <a:rPr lang="fr-FR" sz="2000" dirty="0">
                <a:sym typeface="Wingdings" panose="05000000000000000000" pitchFamily="2" charset="2"/>
              </a:rPr>
              <a:t>P</a:t>
            </a:r>
            <a:r>
              <a:rPr lang="fr-FR" sz="2000" dirty="0"/>
              <a:t>résenter </a:t>
            </a:r>
            <a:r>
              <a:rPr lang="fr-FR" sz="2000" b="1" dirty="0"/>
              <a:t>au moins un dispositif de participation citoyenne</a:t>
            </a:r>
            <a:r>
              <a:rPr lang="fr-FR" sz="2000" dirty="0"/>
              <a:t> visant </a:t>
            </a:r>
            <a:r>
              <a:rPr lang="fr-FR" sz="2000" b="1" dirty="0"/>
              <a:t>à influencer un système alimentaire </a:t>
            </a:r>
            <a:r>
              <a:rPr lang="fr-FR" sz="2000" dirty="0"/>
              <a:t>ou un environnement alimentaire territorial à l’échelle d’un quartier, d’une municipalité ou d’une région. </a:t>
            </a:r>
          </a:p>
          <a:p>
            <a:pPr marL="0" indent="0">
              <a:buNone/>
            </a:pPr>
            <a:r>
              <a:rPr lang="fr-FR" sz="2000" dirty="0">
                <a:sym typeface="Wingdings" panose="05000000000000000000" pitchFamily="2" charset="2"/>
              </a:rPr>
              <a:t> </a:t>
            </a:r>
            <a:r>
              <a:rPr lang="fr-FR" sz="2000" dirty="0" err="1">
                <a:sym typeface="Wingdings" panose="05000000000000000000" pitchFamily="2" charset="2"/>
              </a:rPr>
              <a:t>C</a:t>
            </a:r>
            <a:r>
              <a:rPr lang="fr-FR" sz="2000" dirty="0" err="1"/>
              <a:t>itoyen.ne.s</a:t>
            </a:r>
            <a:r>
              <a:rPr lang="fr-FR" sz="2000" dirty="0"/>
              <a:t> en mesure </a:t>
            </a:r>
            <a:r>
              <a:rPr lang="fr-FR" sz="2000" b="1" dirty="0"/>
              <a:t>d’exercer une influence significative sur le processus décisionnel de l’initiative </a:t>
            </a:r>
            <a:r>
              <a:rPr lang="fr-FR" sz="2000" dirty="0"/>
              <a:t>et ne pas seulement se mobiliser pour des activités de nature consultative et ponctuelle comme la participation à un sondage ou un groupe de discussion. </a:t>
            </a:r>
          </a:p>
          <a:p>
            <a:pPr>
              <a:buFont typeface="Wingdings" panose="05000000000000000000" pitchFamily="2" charset="2"/>
              <a:buChar char="à"/>
            </a:pPr>
            <a:r>
              <a:rPr lang="fr-FR" sz="2000" dirty="0"/>
              <a:t>Le dispositif devait être mis en œuvre dans des pays présentant un </a:t>
            </a:r>
            <a:r>
              <a:rPr lang="fr-FR" sz="2000" b="1" dirty="0"/>
              <a:t>contexte socio-économique et politique similaire à celui du Québe</a:t>
            </a:r>
            <a:r>
              <a:rPr lang="fr-FR" sz="2000" dirty="0"/>
              <a:t>c (Amérique du Nord, Union européenne, Australie ou Nouvelle-Zélande). </a:t>
            </a:r>
          </a:p>
          <a:p>
            <a:pPr marL="285750" indent="-285750">
              <a:buFont typeface="Wingdings" panose="05000000000000000000" pitchFamily="2" charset="2"/>
              <a:buChar char="à"/>
            </a:pPr>
            <a:r>
              <a:rPr lang="fr-FR" sz="2000" b="1" dirty="0"/>
              <a:t>Français</a:t>
            </a:r>
            <a:r>
              <a:rPr lang="fr-FR" sz="2000" dirty="0"/>
              <a:t> ou </a:t>
            </a:r>
            <a:r>
              <a:rPr lang="fr-FR" sz="2000" b="1" dirty="0"/>
              <a:t>anglais</a:t>
            </a:r>
            <a:r>
              <a:rPr lang="fr-FR" sz="2000" dirty="0"/>
              <a:t> </a:t>
            </a:r>
          </a:p>
          <a:p>
            <a:pPr marL="285750" indent="-285750">
              <a:buFont typeface="Wingdings" panose="05000000000000000000" pitchFamily="2" charset="2"/>
              <a:buChar char="à"/>
            </a:pPr>
            <a:r>
              <a:rPr lang="fr-FR" sz="2000" dirty="0"/>
              <a:t>Publication datait </a:t>
            </a:r>
            <a:r>
              <a:rPr lang="fr-FR" sz="2000" b="1" dirty="0"/>
              <a:t>après 2000</a:t>
            </a:r>
            <a:r>
              <a:rPr lang="fr-FR" sz="2000" dirty="0"/>
              <a:t>, dans le but de recentrer la recension autour des initiatives foisonnantes des 20 dernières années.</a:t>
            </a:r>
          </a:p>
          <a:p>
            <a:pPr>
              <a:buFont typeface="Wingdings" panose="05000000000000000000" pitchFamily="2" charset="2"/>
              <a:buChar char="à"/>
            </a:pPr>
            <a:endParaRPr lang="fr-FR" sz="1800" dirty="0"/>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74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63406-343F-6AD0-1E90-489749BDBB1F}"/>
              </a:ext>
            </a:extLst>
          </p:cNvPr>
          <p:cNvSpPr>
            <a:spLocks noGrp="1"/>
          </p:cNvSpPr>
          <p:nvPr>
            <p:ph type="title"/>
          </p:nvPr>
        </p:nvSpPr>
        <p:spPr/>
        <p:txBody>
          <a:bodyPr/>
          <a:lstStyle/>
          <a:p>
            <a:r>
              <a:rPr lang="fr-FR" dirty="0"/>
              <a:t>RÉSULTATS</a:t>
            </a:r>
          </a:p>
        </p:txBody>
      </p:sp>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888C075C-6544-52AD-1DAD-D870E740EC18}"/>
              </a:ext>
            </a:extLst>
          </p:cNvPr>
          <p:cNvPicPr>
            <a:picLocks noChangeAspect="1"/>
          </p:cNvPicPr>
          <p:nvPr/>
        </p:nvPicPr>
        <p:blipFill rotWithShape="1">
          <a:blip r:embed="rId7"/>
          <a:srcRect b="28341"/>
          <a:stretch/>
        </p:blipFill>
        <p:spPr>
          <a:xfrm>
            <a:off x="127000" y="1306128"/>
            <a:ext cx="6750106" cy="4726371"/>
          </a:xfrm>
          <a:prstGeom prst="rect">
            <a:avLst/>
          </a:prstGeom>
        </p:spPr>
      </p:pic>
      <p:sp>
        <p:nvSpPr>
          <p:cNvPr id="7" name="Espace réservé du contenu 5">
            <a:extLst>
              <a:ext uri="{FF2B5EF4-FFF2-40B4-BE49-F238E27FC236}">
                <a16:creationId xmlns:a16="http://schemas.microsoft.com/office/drawing/2014/main" id="{6B014912-E315-14BD-8B27-99669E741379}"/>
              </a:ext>
            </a:extLst>
          </p:cNvPr>
          <p:cNvSpPr>
            <a:spLocks noGrp="1"/>
          </p:cNvSpPr>
          <p:nvPr>
            <p:ph idx="1"/>
          </p:nvPr>
        </p:nvSpPr>
        <p:spPr>
          <a:xfrm>
            <a:off x="4673600" y="483774"/>
            <a:ext cx="6680200" cy="547015"/>
          </a:xfrm>
        </p:spPr>
        <p:txBody>
          <a:bodyPr/>
          <a:lstStyle/>
          <a:p>
            <a:pPr marL="0" indent="0">
              <a:buNone/>
            </a:pPr>
            <a:r>
              <a:rPr lang="fr-FR" b="1" dirty="0"/>
              <a:t>Caractéristiques des documents inclus</a:t>
            </a:r>
          </a:p>
        </p:txBody>
      </p:sp>
      <p:sp>
        <p:nvSpPr>
          <p:cNvPr id="9" name="ZoneTexte 8">
            <a:extLst>
              <a:ext uri="{FF2B5EF4-FFF2-40B4-BE49-F238E27FC236}">
                <a16:creationId xmlns:a16="http://schemas.microsoft.com/office/drawing/2014/main" id="{C4238361-ABC0-7B0C-9CAD-D68B48FAB721}"/>
              </a:ext>
            </a:extLst>
          </p:cNvPr>
          <p:cNvSpPr txBox="1"/>
          <p:nvPr/>
        </p:nvSpPr>
        <p:spPr>
          <a:xfrm>
            <a:off x="8013701" y="2644170"/>
            <a:ext cx="3911600" cy="1938992"/>
          </a:xfrm>
          <a:prstGeom prst="rect">
            <a:avLst/>
          </a:prstGeom>
          <a:noFill/>
        </p:spPr>
        <p:txBody>
          <a:bodyPr wrap="square" rtlCol="0">
            <a:spAutoFit/>
          </a:bodyPr>
          <a:lstStyle/>
          <a:p>
            <a:r>
              <a:rPr lang="fr-FR" sz="2400" b="1" dirty="0"/>
              <a:t>34 documents </a:t>
            </a:r>
            <a:r>
              <a:rPr lang="fr-FR" sz="2400" dirty="0"/>
              <a:t>recensés :</a:t>
            </a:r>
          </a:p>
          <a:p>
            <a:pPr marL="342900" indent="-342900">
              <a:buFont typeface="Wingdings" panose="05000000000000000000" pitchFamily="2" charset="2"/>
              <a:buChar char="v"/>
            </a:pPr>
            <a:r>
              <a:rPr lang="fr-FR" sz="2400" dirty="0"/>
              <a:t>20 issus de la littérature scientifique</a:t>
            </a:r>
          </a:p>
          <a:p>
            <a:pPr marL="342900" indent="-342900">
              <a:buFont typeface="Wingdings" panose="05000000000000000000" pitchFamily="2" charset="2"/>
              <a:buChar char="v"/>
            </a:pPr>
            <a:r>
              <a:rPr lang="fr-FR" sz="2400" dirty="0"/>
              <a:t>14 issus de la littérature grise</a:t>
            </a:r>
          </a:p>
        </p:txBody>
      </p:sp>
    </p:spTree>
    <p:extLst>
      <p:ext uri="{BB962C8B-B14F-4D97-AF65-F5344CB8AC3E}">
        <p14:creationId xmlns:p14="http://schemas.microsoft.com/office/powerpoint/2010/main" val="381743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888C075C-6544-52AD-1DAD-D870E740EC18}"/>
              </a:ext>
            </a:extLst>
          </p:cNvPr>
          <p:cNvPicPr>
            <a:picLocks noChangeAspect="1"/>
          </p:cNvPicPr>
          <p:nvPr/>
        </p:nvPicPr>
        <p:blipFill rotWithShape="1">
          <a:blip r:embed="rId7"/>
          <a:srcRect t="70827"/>
          <a:stretch/>
        </p:blipFill>
        <p:spPr>
          <a:xfrm>
            <a:off x="200846" y="2518034"/>
            <a:ext cx="8112267" cy="2312474"/>
          </a:xfrm>
          <a:prstGeom prst="rect">
            <a:avLst/>
          </a:prstGeom>
        </p:spPr>
      </p:pic>
      <p:sp>
        <p:nvSpPr>
          <p:cNvPr id="7" name="Espace réservé du contenu 5">
            <a:extLst>
              <a:ext uri="{FF2B5EF4-FFF2-40B4-BE49-F238E27FC236}">
                <a16:creationId xmlns:a16="http://schemas.microsoft.com/office/drawing/2014/main" id="{6B014912-E315-14BD-8B27-99669E741379}"/>
              </a:ext>
            </a:extLst>
          </p:cNvPr>
          <p:cNvSpPr>
            <a:spLocks noGrp="1"/>
          </p:cNvSpPr>
          <p:nvPr>
            <p:ph idx="1"/>
          </p:nvPr>
        </p:nvSpPr>
        <p:spPr>
          <a:xfrm>
            <a:off x="200846" y="493713"/>
            <a:ext cx="6680200" cy="942975"/>
          </a:xfrm>
        </p:spPr>
        <p:txBody>
          <a:bodyPr/>
          <a:lstStyle/>
          <a:p>
            <a:pPr marL="0" indent="0">
              <a:buNone/>
            </a:pPr>
            <a:r>
              <a:rPr lang="fr-FR" dirty="0"/>
              <a:t>Caractéristiques des documents inclus</a:t>
            </a:r>
          </a:p>
        </p:txBody>
      </p:sp>
      <p:sp>
        <p:nvSpPr>
          <p:cNvPr id="13" name="ZoneTexte 12">
            <a:extLst>
              <a:ext uri="{FF2B5EF4-FFF2-40B4-BE49-F238E27FC236}">
                <a16:creationId xmlns:a16="http://schemas.microsoft.com/office/drawing/2014/main" id="{FBB35E06-D9DA-30FF-3D48-C285183A199C}"/>
              </a:ext>
            </a:extLst>
          </p:cNvPr>
          <p:cNvSpPr txBox="1"/>
          <p:nvPr/>
        </p:nvSpPr>
        <p:spPr>
          <a:xfrm>
            <a:off x="9263271" y="3349981"/>
            <a:ext cx="1964954" cy="461665"/>
          </a:xfrm>
          <a:prstGeom prst="rect">
            <a:avLst/>
          </a:prstGeom>
          <a:noFill/>
        </p:spPr>
        <p:txBody>
          <a:bodyPr wrap="square">
            <a:spAutoFit/>
          </a:bodyPr>
          <a:lstStyle/>
          <a:p>
            <a:r>
              <a:rPr lang="fr-FR" sz="2400" b="1" dirty="0"/>
              <a:t>45 initiatives</a:t>
            </a:r>
          </a:p>
        </p:txBody>
      </p:sp>
    </p:spTree>
    <p:extLst>
      <p:ext uri="{BB962C8B-B14F-4D97-AF65-F5344CB8AC3E}">
        <p14:creationId xmlns:p14="http://schemas.microsoft.com/office/powerpoint/2010/main" val="342378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DDB6664A-4268-DF16-8296-72DF185BE76D}"/>
              </a:ext>
            </a:extLst>
          </p:cNvPr>
          <p:cNvGraphicFramePr/>
          <p:nvPr/>
        </p:nvGraphicFramePr>
        <p:xfrm>
          <a:off x="0" y="6196543"/>
          <a:ext cx="12192000" cy="661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space réservé du contenu 5">
            <a:extLst>
              <a:ext uri="{FF2B5EF4-FFF2-40B4-BE49-F238E27FC236}">
                <a16:creationId xmlns:a16="http://schemas.microsoft.com/office/drawing/2014/main" id="{3F6B6EC7-9984-41A8-49B9-F92692484572}"/>
              </a:ext>
            </a:extLst>
          </p:cNvPr>
          <p:cNvSpPr txBox="1">
            <a:spLocks/>
          </p:cNvSpPr>
          <p:nvPr/>
        </p:nvSpPr>
        <p:spPr>
          <a:xfrm>
            <a:off x="350354" y="483774"/>
            <a:ext cx="11003445" cy="94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1) Comités de gouvernance alimentaire incluant des </a:t>
            </a:r>
            <a:r>
              <a:rPr lang="fr-FR" dirty="0" err="1"/>
              <a:t>citoyen.ne.s</a:t>
            </a:r>
            <a:r>
              <a:rPr lang="fr-FR" dirty="0"/>
              <a:t> </a:t>
            </a:r>
          </a:p>
        </p:txBody>
      </p:sp>
      <p:pic>
        <p:nvPicPr>
          <p:cNvPr id="6" name="Graphique 5" descr="Réunion avec un remplissage uni">
            <a:extLst>
              <a:ext uri="{FF2B5EF4-FFF2-40B4-BE49-F238E27FC236}">
                <a16:creationId xmlns:a16="http://schemas.microsoft.com/office/drawing/2014/main" id="{50941459-7FF7-1290-B550-4068E98699D4}"/>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9755" y="2529911"/>
            <a:ext cx="3048000" cy="3048000"/>
          </a:xfrm>
          <a:prstGeom prst="rect">
            <a:avLst/>
          </a:prstGeom>
        </p:spPr>
      </p:pic>
      <p:sp>
        <p:nvSpPr>
          <p:cNvPr id="8" name="ZoneTexte 7">
            <a:extLst>
              <a:ext uri="{FF2B5EF4-FFF2-40B4-BE49-F238E27FC236}">
                <a16:creationId xmlns:a16="http://schemas.microsoft.com/office/drawing/2014/main" id="{057B826C-0327-082C-B6BB-DFB0B8214C3B}"/>
              </a:ext>
            </a:extLst>
          </p:cNvPr>
          <p:cNvSpPr txBox="1"/>
          <p:nvPr/>
        </p:nvSpPr>
        <p:spPr>
          <a:xfrm>
            <a:off x="4282737" y="2182519"/>
            <a:ext cx="6565480" cy="2031325"/>
          </a:xfrm>
          <a:prstGeom prst="rect">
            <a:avLst/>
          </a:prstGeom>
          <a:noFill/>
        </p:spPr>
        <p:txBody>
          <a:bodyPr wrap="square">
            <a:spAutoFit/>
          </a:bodyPr>
          <a:lstStyle/>
          <a:p>
            <a:pPr algn="just"/>
            <a:r>
              <a:rPr lang="fr-FR" b="1" dirty="0"/>
              <a:t>Sujets traités </a:t>
            </a:r>
            <a:r>
              <a:rPr lang="fr-FR" dirty="0"/>
              <a:t>: liés à l’</a:t>
            </a:r>
            <a:r>
              <a:rPr lang="fr-FR" b="1" dirty="0"/>
              <a:t>alimentation</a:t>
            </a:r>
            <a:r>
              <a:rPr lang="fr-FR" dirty="0"/>
              <a:t> (zonage de la vente au détail, financement lié à l’alimentation, règlements sur la sécurité alimentaire, etc.) </a:t>
            </a:r>
          </a:p>
          <a:p>
            <a:pPr algn="just"/>
            <a:endParaRPr lang="fr-FR" dirty="0"/>
          </a:p>
          <a:p>
            <a:pPr algn="just"/>
            <a:r>
              <a:rPr lang="fr-FR" b="1" dirty="0"/>
              <a:t>Activités</a:t>
            </a:r>
            <a:r>
              <a:rPr lang="fr-FR" dirty="0"/>
              <a:t> : rédaction de résolutions, rapports et propositions pour et avec les gouvernements </a:t>
            </a:r>
          </a:p>
          <a:p>
            <a:pPr algn="just"/>
            <a:r>
              <a:rPr lang="fr-FR" sz="1400" i="1" dirty="0"/>
              <a:t>(</a:t>
            </a:r>
            <a:r>
              <a:rPr lang="fr-FR" sz="1400" i="1" dirty="0" err="1"/>
              <a:t>Coplen</a:t>
            </a:r>
            <a:r>
              <a:rPr lang="fr-FR" sz="1400" i="1" dirty="0"/>
              <a:t> et Cuneo, 2015 ; Schiff et collab., 2022)</a:t>
            </a:r>
          </a:p>
        </p:txBody>
      </p:sp>
      <p:sp>
        <p:nvSpPr>
          <p:cNvPr id="11" name="ZoneTexte 10">
            <a:extLst>
              <a:ext uri="{FF2B5EF4-FFF2-40B4-BE49-F238E27FC236}">
                <a16:creationId xmlns:a16="http://schemas.microsoft.com/office/drawing/2014/main" id="{307182F3-74B5-FABC-2619-821A6AFDC9A1}"/>
              </a:ext>
            </a:extLst>
          </p:cNvPr>
          <p:cNvSpPr txBox="1"/>
          <p:nvPr/>
        </p:nvSpPr>
        <p:spPr>
          <a:xfrm>
            <a:off x="4377499" y="4705675"/>
            <a:ext cx="6565481" cy="923330"/>
          </a:xfrm>
          <a:prstGeom prst="rect">
            <a:avLst/>
          </a:prstGeom>
          <a:solidFill>
            <a:schemeClr val="accent2">
              <a:lumMod val="40000"/>
              <a:lumOff val="60000"/>
            </a:schemeClr>
          </a:solidFill>
        </p:spPr>
        <p:txBody>
          <a:bodyPr wrap="square">
            <a:spAutoFit/>
          </a:bodyPr>
          <a:lstStyle/>
          <a:p>
            <a:r>
              <a:rPr lang="fr-FR" dirty="0"/>
              <a:t>Dans les études que nous avons analysées, les dispositifs de gouvernance alimentaire disposaient de comités ou sous-comités aux mandats ciblés auxquels participaient les </a:t>
            </a:r>
            <a:r>
              <a:rPr lang="fr-FR" dirty="0" err="1"/>
              <a:t>citoyen.ne.s</a:t>
            </a:r>
            <a:endParaRPr lang="fr-FR" dirty="0"/>
          </a:p>
        </p:txBody>
      </p:sp>
      <p:sp>
        <p:nvSpPr>
          <p:cNvPr id="13" name="ZoneTexte 12">
            <a:extLst>
              <a:ext uri="{FF2B5EF4-FFF2-40B4-BE49-F238E27FC236}">
                <a16:creationId xmlns:a16="http://schemas.microsoft.com/office/drawing/2014/main" id="{50D430F3-3CAE-5D42-7290-A6126D7038E3}"/>
              </a:ext>
            </a:extLst>
          </p:cNvPr>
          <p:cNvSpPr txBox="1"/>
          <p:nvPr/>
        </p:nvSpPr>
        <p:spPr>
          <a:xfrm>
            <a:off x="350355" y="1426749"/>
            <a:ext cx="3426800" cy="1191816"/>
          </a:xfrm>
          <a:prstGeom prst="roundRect">
            <a:avLst/>
          </a:prstGeom>
          <a:solidFill>
            <a:schemeClr val="accent2">
              <a:lumMod val="75000"/>
            </a:schemeClr>
          </a:solidFill>
        </p:spPr>
        <p:txBody>
          <a:bodyPr wrap="square">
            <a:spAutoFit/>
          </a:bodyPr>
          <a:lstStyle/>
          <a:p>
            <a:pPr algn="ctr"/>
            <a:r>
              <a:rPr lang="fr-FR" sz="1600" b="1" dirty="0">
                <a:solidFill>
                  <a:schemeClr val="bg1"/>
                </a:solidFill>
              </a:rPr>
              <a:t>Objectif</a:t>
            </a:r>
            <a:r>
              <a:rPr lang="fr-FR" sz="1600" dirty="0">
                <a:solidFill>
                  <a:schemeClr val="bg1"/>
                </a:solidFill>
              </a:rPr>
              <a:t> : Impliquer les </a:t>
            </a:r>
            <a:r>
              <a:rPr lang="fr-FR" sz="1600" dirty="0" err="1">
                <a:solidFill>
                  <a:schemeClr val="bg1"/>
                </a:solidFill>
              </a:rPr>
              <a:t>citoyen.ne.s</a:t>
            </a:r>
            <a:r>
              <a:rPr lang="fr-FR" sz="1600" dirty="0">
                <a:solidFill>
                  <a:schemeClr val="bg1"/>
                </a:solidFill>
              </a:rPr>
              <a:t> dans les prises de décision en collaboration avec le comité de gouvernance alimentaire</a:t>
            </a:r>
          </a:p>
        </p:txBody>
      </p:sp>
    </p:spTree>
    <p:extLst>
      <p:ext uri="{BB962C8B-B14F-4D97-AF65-F5344CB8AC3E}">
        <p14:creationId xmlns:p14="http://schemas.microsoft.com/office/powerpoint/2010/main" val="3166970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8763</TotalTime>
  <Words>2079</Words>
  <Application>Microsoft Office PowerPoint</Application>
  <PresentationFormat>Grand écran</PresentationFormat>
  <Paragraphs>254</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Wingdings</vt:lpstr>
      <vt:lpstr>Thème Office</vt:lpstr>
      <vt:lpstr>Présentation PowerPoint</vt:lpstr>
      <vt:lpstr>TABLE DES MATIÈRES </vt:lpstr>
      <vt:lpstr>INTRODUCTION</vt:lpstr>
      <vt:lpstr>BUT ET OBJECTIFS</vt:lpstr>
      <vt:lpstr>MÉTHODOLOGIE</vt:lpstr>
      <vt:lpstr>MÉTHODOLOGIE</vt:lpstr>
      <vt:lpstr>RÉSULTATS</vt:lpstr>
      <vt:lpstr>Présentation PowerPoint</vt:lpstr>
      <vt:lpstr>Présentation PowerPoint</vt:lpstr>
      <vt:lpstr>Présentation PowerPoint</vt:lpstr>
      <vt:lpstr>Présentation PowerPoint</vt:lpstr>
      <vt:lpstr>RÉSULTATS</vt:lpstr>
      <vt:lpstr>RÉSULTATS</vt:lpstr>
      <vt:lpstr>Présentation PowerPoint</vt:lpstr>
      <vt:lpstr>Présentation PowerPoint</vt:lpstr>
      <vt:lpstr>Présentation PowerPoint</vt:lpstr>
      <vt:lpstr>Présentation PowerPoint</vt:lpstr>
      <vt:lpstr>Présentation PowerPoint</vt:lpstr>
      <vt:lpstr>CONCLUSION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Lys A</dc:creator>
  <cp:lastModifiedBy>Lys Affre</cp:lastModifiedBy>
  <cp:revision>6</cp:revision>
  <dcterms:created xsi:type="dcterms:W3CDTF">2024-06-01T13:16:09Z</dcterms:created>
  <dcterms:modified xsi:type="dcterms:W3CDTF">2024-06-07T15:19:23Z</dcterms:modified>
</cp:coreProperties>
</file>